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30"/>
  </p:notesMasterIdLst>
  <p:sldIdLst>
    <p:sldId id="256" r:id="rId6"/>
    <p:sldId id="330" r:id="rId7"/>
    <p:sldId id="293" r:id="rId8"/>
    <p:sldId id="328" r:id="rId9"/>
    <p:sldId id="329" r:id="rId10"/>
    <p:sldId id="319" r:id="rId11"/>
    <p:sldId id="346" r:id="rId12"/>
    <p:sldId id="347" r:id="rId13"/>
    <p:sldId id="325" r:id="rId14"/>
    <p:sldId id="320" r:id="rId15"/>
    <p:sldId id="331" r:id="rId16"/>
    <p:sldId id="339" r:id="rId17"/>
    <p:sldId id="341" r:id="rId18"/>
    <p:sldId id="340" r:id="rId19"/>
    <p:sldId id="343" r:id="rId20"/>
    <p:sldId id="324" r:id="rId21"/>
    <p:sldId id="296" r:id="rId22"/>
    <p:sldId id="298" r:id="rId23"/>
    <p:sldId id="304" r:id="rId24"/>
    <p:sldId id="326" r:id="rId25"/>
    <p:sldId id="336" r:id="rId26"/>
    <p:sldId id="342" r:id="rId27"/>
    <p:sldId id="345" r:id="rId28"/>
    <p:sldId id="34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D0497-1EFF-44B5-A5E1-EC7346968FC2}" v="41" dt="2023-01-05T08:27:13.057"/>
    <p1510:client id="{BDA6476C-199B-411B-A081-48F270581D26}" v="4" dt="2023-01-05T10:05:52.849"/>
    <p1510:client id="{E54457E2-3C9C-4210-B6E2-1832B19C5A87}" v="10" dt="2023-01-05T10:06:06.010"/>
    <p1510:client id="{EA7D41D1-67B9-4E33-963C-C85A48A1E09C}" v="42" dt="2023-01-05T10:05:4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BARAGNON" userId="S::obaragnon@sport-u.com::aef604a6-c1e7-4272-9ca5-e06706ab92f5" providerId="AD" clId="Web-{BDA6476C-199B-411B-A081-48F270581D26}"/>
    <pc:docChg chg="modSld">
      <pc:chgData name="Olivier BARAGNON" userId="S::obaragnon@sport-u.com::aef604a6-c1e7-4272-9ca5-e06706ab92f5" providerId="AD" clId="Web-{BDA6476C-199B-411B-A081-48F270581D26}" dt="2023-01-05T10:05:52.849" v="2" actId="20577"/>
      <pc:docMkLst>
        <pc:docMk/>
      </pc:docMkLst>
      <pc:sldChg chg="modSp">
        <pc:chgData name="Olivier BARAGNON" userId="S::obaragnon@sport-u.com::aef604a6-c1e7-4272-9ca5-e06706ab92f5" providerId="AD" clId="Web-{BDA6476C-199B-411B-A081-48F270581D26}" dt="2023-01-05T10:05:52.849" v="2" actId="20577"/>
        <pc:sldMkLst>
          <pc:docMk/>
          <pc:sldMk cId="939546900" sldId="345"/>
        </pc:sldMkLst>
        <pc:spChg chg="mod">
          <ac:chgData name="Olivier BARAGNON" userId="S::obaragnon@sport-u.com::aef604a6-c1e7-4272-9ca5-e06706ab92f5" providerId="AD" clId="Web-{BDA6476C-199B-411B-A081-48F270581D26}" dt="2023-01-05T10:05:52.849" v="2" actId="20577"/>
          <ac:spMkLst>
            <pc:docMk/>
            <pc:sldMk cId="939546900" sldId="345"/>
            <ac:spMk id="2" creationId="{D7E35968-75A0-4123-8777-CA6447702BAE}"/>
          </ac:spMkLst>
        </pc:spChg>
      </pc:sldChg>
    </pc:docChg>
  </pc:docChgLst>
  <pc:docChgLst>
    <pc:chgData name="Alexandre JOURDA" userId="S::ajourda@sport-u.com::cc31cc03-7834-47bf-ae13-a9f923ce5657" providerId="AD" clId="Web-{EA7D41D1-67B9-4E33-963C-C85A48A1E09C}"/>
    <pc:docChg chg="modSld">
      <pc:chgData name="Alexandre JOURDA" userId="S::ajourda@sport-u.com::cc31cc03-7834-47bf-ae13-a9f923ce5657" providerId="AD" clId="Web-{EA7D41D1-67B9-4E33-963C-C85A48A1E09C}" dt="2023-01-05T10:05:45.898" v="25" actId="20577"/>
      <pc:docMkLst>
        <pc:docMk/>
      </pc:docMkLst>
      <pc:sldChg chg="modSp">
        <pc:chgData name="Alexandre JOURDA" userId="S::ajourda@sport-u.com::cc31cc03-7834-47bf-ae13-a9f923ce5657" providerId="AD" clId="Web-{EA7D41D1-67B9-4E33-963C-C85A48A1E09C}" dt="2023-01-05T10:00:20.462" v="3" actId="1076"/>
        <pc:sldMkLst>
          <pc:docMk/>
          <pc:sldMk cId="4152580724" sldId="331"/>
        </pc:sldMkLst>
        <pc:graphicFrameChg chg="mod">
          <ac:chgData name="Alexandre JOURDA" userId="S::ajourda@sport-u.com::cc31cc03-7834-47bf-ae13-a9f923ce5657" providerId="AD" clId="Web-{EA7D41D1-67B9-4E33-963C-C85A48A1E09C}" dt="2023-01-05T10:00:20.462" v="3" actId="1076"/>
          <ac:graphicFrameMkLst>
            <pc:docMk/>
            <pc:sldMk cId="4152580724" sldId="331"/>
            <ac:graphicFrameMk id="5" creationId="{FCC3A859-6103-AD89-0EB2-FC0EF736E6FD}"/>
          </ac:graphicFrameMkLst>
        </pc:graphicFrameChg>
      </pc:sldChg>
      <pc:sldChg chg="modSp">
        <pc:chgData name="Alexandre JOURDA" userId="S::ajourda@sport-u.com::cc31cc03-7834-47bf-ae13-a9f923ce5657" providerId="AD" clId="Web-{EA7D41D1-67B9-4E33-963C-C85A48A1E09C}" dt="2023-01-05T10:05:45.898" v="25" actId="20577"/>
        <pc:sldMkLst>
          <pc:docMk/>
          <pc:sldMk cId="939546900" sldId="345"/>
        </pc:sldMkLst>
        <pc:spChg chg="mod">
          <ac:chgData name="Alexandre JOURDA" userId="S::ajourda@sport-u.com::cc31cc03-7834-47bf-ae13-a9f923ce5657" providerId="AD" clId="Web-{EA7D41D1-67B9-4E33-963C-C85A48A1E09C}" dt="2023-01-05T10:05:45.898" v="25" actId="20577"/>
          <ac:spMkLst>
            <pc:docMk/>
            <pc:sldMk cId="939546900" sldId="345"/>
            <ac:spMk id="2" creationId="{D7E35968-75A0-4123-8777-CA6447702BAE}"/>
          </ac:spMkLst>
        </pc:spChg>
      </pc:sldChg>
    </pc:docChg>
  </pc:docChgLst>
  <pc:docChgLst>
    <pc:chgData name="Olivier Barbaron - LSUO Toulouse" userId="S::obarbaron@sport-u.com::6b806d0a-e4c5-41f2-8982-7cdfe8e7fe61" providerId="AD" clId="Web-{E54457E2-3C9C-4210-B6E2-1832B19C5A87}"/>
    <pc:docChg chg="modSld">
      <pc:chgData name="Olivier Barbaron - LSUO Toulouse" userId="S::obarbaron@sport-u.com::6b806d0a-e4c5-41f2-8982-7cdfe8e7fe61" providerId="AD" clId="Web-{E54457E2-3C9C-4210-B6E2-1832B19C5A87}" dt="2023-01-05T10:06:06.010" v="5" actId="20577"/>
      <pc:docMkLst>
        <pc:docMk/>
      </pc:docMkLst>
      <pc:sldChg chg="modSp">
        <pc:chgData name="Olivier Barbaron - LSUO Toulouse" userId="S::obarbaron@sport-u.com::6b806d0a-e4c5-41f2-8982-7cdfe8e7fe61" providerId="AD" clId="Web-{E54457E2-3C9C-4210-B6E2-1832B19C5A87}" dt="2023-01-05T10:06:06.010" v="5" actId="20577"/>
        <pc:sldMkLst>
          <pc:docMk/>
          <pc:sldMk cId="939546900" sldId="345"/>
        </pc:sldMkLst>
        <pc:spChg chg="mod">
          <ac:chgData name="Olivier Barbaron - LSUO Toulouse" userId="S::obarbaron@sport-u.com::6b806d0a-e4c5-41f2-8982-7cdfe8e7fe61" providerId="AD" clId="Web-{E54457E2-3C9C-4210-B6E2-1832B19C5A87}" dt="2023-01-05T10:06:06.010" v="5" actId="20577"/>
          <ac:spMkLst>
            <pc:docMk/>
            <pc:sldMk cId="939546900" sldId="345"/>
            <ac:spMk id="2" creationId="{D7E35968-75A0-4123-8777-CA6447702BAE}"/>
          </ac:spMkLst>
        </pc:spChg>
      </pc:sldChg>
    </pc:docChg>
  </pc:docChgLst>
  <pc:docChgLst>
    <pc:chgData name="Alexandre JOURDA" userId="S::ajourda@sport-u.com::cc31cc03-7834-47bf-ae13-a9f923ce5657" providerId="AD" clId="Web-{AF9D0497-1EFF-44B5-A5E1-EC7346968FC2}"/>
    <pc:docChg chg="modSld">
      <pc:chgData name="Alexandre JOURDA" userId="S::ajourda@sport-u.com::cc31cc03-7834-47bf-ae13-a9f923ce5657" providerId="AD" clId="Web-{AF9D0497-1EFF-44B5-A5E1-EC7346968FC2}" dt="2023-01-05T08:27:12.510" v="21" actId="20577"/>
      <pc:docMkLst>
        <pc:docMk/>
      </pc:docMkLst>
      <pc:sldChg chg="modSp">
        <pc:chgData name="Alexandre JOURDA" userId="S::ajourda@sport-u.com::cc31cc03-7834-47bf-ae13-a9f923ce5657" providerId="AD" clId="Web-{AF9D0497-1EFF-44B5-A5E1-EC7346968FC2}" dt="2023-01-05T08:27:12.510" v="21" actId="20577"/>
        <pc:sldMkLst>
          <pc:docMk/>
          <pc:sldMk cId="1581956704" sldId="343"/>
        </pc:sldMkLst>
        <pc:spChg chg="mod">
          <ac:chgData name="Alexandre JOURDA" userId="S::ajourda@sport-u.com::cc31cc03-7834-47bf-ae13-a9f923ce5657" providerId="AD" clId="Web-{AF9D0497-1EFF-44B5-A5E1-EC7346968FC2}" dt="2023-01-05T08:27:12.510" v="21" actId="20577"/>
          <ac:spMkLst>
            <pc:docMk/>
            <pc:sldMk cId="1581956704" sldId="343"/>
            <ac:spMk id="2" creationId="{D7E35968-75A0-4123-8777-CA6447702BA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ejourda\Desktop\CD%209:12\Financier\BUDGET%20REALISE%202021-2022%20GRAPHIQ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ejourda\Desktop\CD%209:12\Financier\BUDGET%20REALISE%202021-2022%20GRAPHIQ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lexandrejourda\Desktop\CD%209:12\Financier\BUDGET%20REALISE%202021-2022%20GRAPHIQU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lexandrejourda\Desktop\AG%2021:01:2023\Docs%20pre&#769;pa\BUDGET%20REALISE%202021-2022%20GRAPHIQU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lexandrejourda\Desktop\AG%2021:01:2023\Docs%20pre&#769;pa\BUDGET%20REALISE%202021-2022%20GRAPHIQU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lexandrejourda\Desktop\AG%2021:01:2023\Docs%20pre&#769;pa\BUDGET%20REALISE%202021-2022%20GRAPHIQU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ejourda\Desktop\CD%209:12\Financier\BUDGET%20REALISE%202021-2022%20GRAPHIQU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andrejourda\Desktop\BUDGET%20Pre&#769;visionnel%202021-2022%20graphiqu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2000"/>
              <a:t>RÉSULAT PRÉVISIONNEL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A95-5141-B44A-614B2BA465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A95-5141-B44A-614B2BA4653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95-5141-B44A-614B2BA46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'Graphique total'!$A$1:$A$3</c:f>
              <c:strCache>
                <c:ptCount val="3"/>
                <c:pt idx="0">
                  <c:v>TOTAL DES PRODUITS</c:v>
                </c:pt>
                <c:pt idx="1">
                  <c:v>TOTAL DES CHARGES</c:v>
                </c:pt>
                <c:pt idx="2">
                  <c:v>RÉSULTAT</c:v>
                </c:pt>
              </c:strCache>
            </c:strRef>
          </c:cat>
          <c:val>
            <c:numRef>
              <c:f>'Graphique total'!$B$1:$B$3</c:f>
              <c:numCache>
                <c:formatCode>_-* #,##0\ _€_-;\-* #,##0\ _€_-;_-* "-"??\ _€_-;_-@_-</c:formatCode>
                <c:ptCount val="3"/>
                <c:pt idx="0">
                  <c:v>516200</c:v>
                </c:pt>
                <c:pt idx="1">
                  <c:v>516200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95-5141-B44A-614B2BA46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6293983"/>
        <c:axId val="1"/>
      </c:barChart>
      <c:catAx>
        <c:axId val="55629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29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2000"/>
              <a:t>RÉSULAT RÉALISÉ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B76-6841-AC0F-16069B29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B76-6841-AC0F-16069B29C45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B76-6841-AC0F-16069B29C4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607027,23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76-6841-AC0F-16069B29C45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>
                        <a:solidFill>
                          <a:prstClr val="black"/>
                        </a:solidFill>
                      </a:rPr>
                      <a:t>600038,90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prstClr val="black"/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76-6841-AC0F-16069B29C45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6988,29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76-6841-AC0F-16069B29C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'Graphique total'!$A$5:$A$7</c:f>
              <c:strCache>
                <c:ptCount val="3"/>
                <c:pt idx="0">
                  <c:v>TOTAL DES PRODUITS</c:v>
                </c:pt>
                <c:pt idx="1">
                  <c:v>TOTAL DES CHARGES</c:v>
                </c:pt>
                <c:pt idx="2">
                  <c:v>RÉSULTAT</c:v>
                </c:pt>
              </c:strCache>
            </c:strRef>
          </c:cat>
          <c:val>
            <c:numRef>
              <c:f>'Graphique total'!$B$5:$B$7</c:f>
              <c:numCache>
                <c:formatCode>_-* #,##0\ _€_-;\-* #,##0\ _€_-;_-* "-"??\ _€_-;_-@_-</c:formatCode>
                <c:ptCount val="3"/>
                <c:pt idx="0">
                  <c:v>598977</c:v>
                </c:pt>
                <c:pt idx="1">
                  <c:v>593889</c:v>
                </c:pt>
                <c:pt idx="2">
                  <c:v>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76-6841-AC0F-16069B29C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170799"/>
        <c:axId val="1"/>
      </c:barChart>
      <c:catAx>
        <c:axId val="51217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7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3654338160412"/>
          <c:y val="0.17170752743128201"/>
          <c:w val="0.62039668148736926"/>
          <c:h val="0.797832649214994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D-0F44-86F0-C17CABD0D2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D-0F44-86F0-C17CABD0D2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D-0F44-86F0-C17CABD0D2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ED-0F44-86F0-C17CABD0D2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ED-0F44-86F0-C17CABD0D2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ED-0F44-86F0-C17CABD0D2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D-0F44-86F0-C17CABD0D21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5ED-0F44-86F0-C17CABD0D2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5ED-0F44-86F0-C17CABD0D219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5ED-0F44-86F0-C17CABD0D2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5ED-0F44-86F0-C17CABD0D21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5ED-0F44-86F0-C17CABD0D219}"/>
              </c:ext>
            </c:extLst>
          </c:dPt>
          <c:dLbls>
            <c:dLbl>
              <c:idx val="0"/>
              <c:layout>
                <c:manualLayout>
                  <c:x val="1.1041009463722339E-2"/>
                  <c:y val="-4.134097842232195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5ED-0F44-86F0-C17CABD0D219}"/>
                </c:ext>
              </c:extLst>
            </c:dLbl>
            <c:dLbl>
              <c:idx val="1"/>
              <c:layout>
                <c:manualLayout>
                  <c:x val="0.20347003154574134"/>
                  <c:y val="1.70094711791857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D-0F44-86F0-C17CABD0D219}"/>
                </c:ext>
              </c:extLst>
            </c:dLbl>
            <c:dLbl>
              <c:idx val="2"/>
              <c:layout>
                <c:manualLayout>
                  <c:x val="0.24668459226508357"/>
                  <c:y val="9.232898372490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ED-0F44-86F0-C17CABD0D219}"/>
                </c:ext>
              </c:extLst>
            </c:dLbl>
            <c:dLbl>
              <c:idx val="4"/>
              <c:layout>
                <c:manualLayout>
                  <c:x val="9.158591867656922E-2"/>
                  <c:y val="8.0905591669195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ED-0F44-86F0-C17CABD0D219}"/>
                </c:ext>
              </c:extLst>
            </c:dLbl>
            <c:dLbl>
              <c:idx val="6"/>
              <c:layout>
                <c:manualLayout>
                  <c:x val="-0.21451104100946372"/>
                  <c:y val="-8.218364185207072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5ED-0F44-86F0-C17CABD0D219}"/>
                </c:ext>
              </c:extLst>
            </c:dLbl>
            <c:dLbl>
              <c:idx val="7"/>
              <c:layout>
                <c:manualLayout>
                  <c:x val="-0.14704829975906009"/>
                  <c:y val="-0.146629186564661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ED-0F44-86F0-C17CABD0D219}"/>
                </c:ext>
              </c:extLst>
            </c:dLbl>
            <c:dLbl>
              <c:idx val="9"/>
              <c:layout>
                <c:manualLayout>
                  <c:x val="0.21213057949775205"/>
                  <c:y val="-9.0449761224066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ED-0F44-86F0-C17CABD0D219}"/>
                </c:ext>
              </c:extLst>
            </c:dLbl>
            <c:dLbl>
              <c:idx val="10"/>
              <c:layout>
                <c:manualLayout>
                  <c:x val="-0.1767868054348096"/>
                  <c:y val="4.44244621552123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ED-0F44-86F0-C17CABD0D219}"/>
                </c:ext>
              </c:extLst>
            </c:dLbl>
            <c:dLbl>
              <c:idx val="11"/>
              <c:layout>
                <c:manualLayout>
                  <c:x val="-0.11728178792319729"/>
                  <c:y val="-1.45062369232243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ED-0F44-86F0-C17CABD0D21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'Graphiques produit fonct°'!$D$3:$D$14</c:f>
              <c:strCache>
                <c:ptCount val="12"/>
                <c:pt idx="0">
                  <c:v>Produits financiers</c:v>
                </c:pt>
                <c:pt idx="1">
                  <c:v>Produits exceptionnels</c:v>
                </c:pt>
                <c:pt idx="2">
                  <c:v>Etat / CNDS </c:v>
                </c:pt>
                <c:pt idx="3">
                  <c:v>Conseil régional  </c:v>
                </c:pt>
                <c:pt idx="4">
                  <c:v>Métropole / Ville</c:v>
                </c:pt>
                <c:pt idx="5">
                  <c:v>Université / Ville</c:v>
                </c:pt>
                <c:pt idx="6">
                  <c:v>FFSU dotation de fonctionnement</c:v>
                </c:pt>
                <c:pt idx="7">
                  <c:v>FFSU autres dotations générales</c:v>
                </c:pt>
                <c:pt idx="8">
                  <c:v>FFSU remboursement de frais </c:v>
                </c:pt>
                <c:pt idx="9">
                  <c:v>Licences</c:v>
                </c:pt>
                <c:pt idx="10">
                  <c:v>Affiliations</c:v>
                </c:pt>
                <c:pt idx="11">
                  <c:v>Assurances</c:v>
                </c:pt>
              </c:strCache>
            </c:strRef>
          </c:cat>
          <c:val>
            <c:numRef>
              <c:f>'Graphiques produit fonct°'!$E$3:$E$14</c:f>
              <c:numCache>
                <c:formatCode>#,##0</c:formatCode>
                <c:ptCount val="12"/>
                <c:pt idx="0">
                  <c:v>814</c:v>
                </c:pt>
                <c:pt idx="1">
                  <c:v>6939</c:v>
                </c:pt>
                <c:pt idx="2">
                  <c:v>11391</c:v>
                </c:pt>
                <c:pt idx="3">
                  <c:v>30000</c:v>
                </c:pt>
                <c:pt idx="4">
                  <c:v>8000</c:v>
                </c:pt>
                <c:pt idx="5">
                  <c:v>30000</c:v>
                </c:pt>
                <c:pt idx="6">
                  <c:v>71233</c:v>
                </c:pt>
                <c:pt idx="7">
                  <c:v>59933</c:v>
                </c:pt>
                <c:pt idx="8">
                  <c:v>2777</c:v>
                </c:pt>
                <c:pt idx="9">
                  <c:v>243473</c:v>
                </c:pt>
                <c:pt idx="10">
                  <c:v>3880</c:v>
                </c:pt>
                <c:pt idx="11">
                  <c:v>5906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5ED-0F44-86F0-C17CABD0D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8-5545-95DE-C3022EF75CE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8-5545-95DE-C3022EF75C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38-5545-95DE-C3022EF75C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38-5545-95DE-C3022EF75C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38-5545-95DE-C3022EF75C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38-5545-95DE-C3022EF75C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38-5545-95DE-C3022EF75CE2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238-5545-95DE-C3022EF75C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238-5545-95DE-C3022EF75C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238-5545-95DE-C3022EF75CE2}"/>
              </c:ext>
            </c:extLst>
          </c:dPt>
          <c:dLbls>
            <c:dLbl>
              <c:idx val="0"/>
              <c:layout>
                <c:manualLayout>
                  <c:x val="0.13983463252402298"/>
                  <c:y val="6.22016182888381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8-5545-95DE-C3022EF75CE2}"/>
                </c:ext>
              </c:extLst>
            </c:dLbl>
            <c:dLbl>
              <c:idx val="1"/>
              <c:layout>
                <c:manualLayout>
                  <c:x val="-0.23996762817756023"/>
                  <c:y val="-8.783496626388860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38-5545-95DE-C3022EF75CE2}"/>
                </c:ext>
              </c:extLst>
            </c:dLbl>
            <c:dLbl>
              <c:idx val="6"/>
              <c:layout>
                <c:manualLayout>
                  <c:x val="-0.11922114284963127"/>
                  <c:y val="-0.1304812933886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38-5545-95DE-C3022EF75CE2}"/>
                </c:ext>
              </c:extLst>
            </c:dLbl>
            <c:dLbl>
              <c:idx val="7"/>
              <c:layout>
                <c:manualLayout>
                  <c:x val="0.23318739209245665"/>
                  <c:y val="8.297448521338904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36842105263"/>
                      <c:h val="0.1028818860798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238-5545-95DE-C3022EF75CE2}"/>
                </c:ext>
              </c:extLst>
            </c:dLbl>
            <c:dLbl>
              <c:idx val="8"/>
              <c:layout>
                <c:manualLayout>
                  <c:x val="-7.3455759599332246E-2"/>
                  <c:y val="1.0568575377781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9238-5545-95DE-C3022EF75CE2}"/>
                </c:ext>
              </c:extLst>
            </c:dLbl>
            <c:dLbl>
              <c:idx val="9"/>
              <c:layout>
                <c:manualLayout>
                  <c:x val="0.14697001564286941"/>
                  <c:y val="1.0367997639348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238-5545-95DE-C3022EF75CE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'Graphiques charges fonct°'!$D$8:$D$17</c:f>
              <c:strCache>
                <c:ptCount val="10"/>
                <c:pt idx="0">
                  <c:v>Frais généraux de fonctionnement</c:v>
                </c:pt>
                <c:pt idx="1">
                  <c:v>Charges de personnel</c:v>
                </c:pt>
                <c:pt idx="2">
                  <c:v>Déplacements et véhicules</c:v>
                </c:pt>
                <c:pt idx="3">
                  <c:v>Amortissements</c:v>
                </c:pt>
                <c:pt idx="4">
                  <c:v>Frais financiers</c:v>
                </c:pt>
                <c:pt idx="5">
                  <c:v>Charges exceptionnelles</c:v>
                </c:pt>
                <c:pt idx="6">
                  <c:v>FONCTIONNEMENT FEDERAL</c:v>
                </c:pt>
                <c:pt idx="7">
                  <c:v>Licences</c:v>
                </c:pt>
                <c:pt idx="8">
                  <c:v>Affiliations </c:v>
                </c:pt>
                <c:pt idx="9">
                  <c:v>Assurances</c:v>
                </c:pt>
              </c:strCache>
            </c:strRef>
          </c:cat>
          <c:val>
            <c:numRef>
              <c:f>'Graphiques charges fonct°'!$E$8:$E$17</c:f>
              <c:numCache>
                <c:formatCode>#,##0</c:formatCode>
                <c:ptCount val="10"/>
                <c:pt idx="0">
                  <c:v>30125</c:v>
                </c:pt>
                <c:pt idx="1">
                  <c:v>156846</c:v>
                </c:pt>
                <c:pt idx="2">
                  <c:v>3859</c:v>
                </c:pt>
                <c:pt idx="3">
                  <c:v>11000</c:v>
                </c:pt>
                <c:pt idx="4">
                  <c:v>911</c:v>
                </c:pt>
                <c:pt idx="5">
                  <c:v>946</c:v>
                </c:pt>
                <c:pt idx="6">
                  <c:v>11488</c:v>
                </c:pt>
                <c:pt idx="7">
                  <c:v>126412</c:v>
                </c:pt>
                <c:pt idx="8">
                  <c:v>4030</c:v>
                </c:pt>
                <c:pt idx="9">
                  <c:v>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238-5545-95DE-C3022EF75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2611193871036"/>
          <c:y val="0.1302222689396835"/>
          <c:w val="0.64863353171254334"/>
          <c:h val="0.823661226205947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9-EA44-B1BA-3696EBC02AB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9-EA44-B1BA-3696EBC02AB4}"/>
              </c:ext>
            </c:extLst>
          </c:dPt>
          <c:dLbls>
            <c:dLbl>
              <c:idx val="0"/>
              <c:layout>
                <c:manualLayout>
                  <c:x val="-0.19757688723205966"/>
                  <c:y val="-0.104544568458068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99-EA44-B1BA-3696EBC02AB4}"/>
                </c:ext>
              </c:extLst>
            </c:dLbl>
            <c:dLbl>
              <c:idx val="1"/>
              <c:layout>
                <c:manualLayout>
                  <c:x val="0.23858341099720409"/>
                  <c:y val="0.112672387432153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99-EA44-B1BA-3696EBC02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'Graphiques charges act physique'!$D$36:$D$37</c:f>
              <c:strCache>
                <c:ptCount val="2"/>
                <c:pt idx="0">
                  <c:v>ACADEMIQUE (Participation des AS)</c:v>
                </c:pt>
                <c:pt idx="1">
                  <c:v>CONFERENCE (Participation des AS)</c:v>
                </c:pt>
              </c:strCache>
            </c:strRef>
          </c:cat>
          <c:val>
            <c:numRef>
              <c:f>'Graphiques charges act physique'!$E$36:$E$37</c:f>
              <c:numCache>
                <c:formatCode>#,##0</c:formatCode>
                <c:ptCount val="2"/>
                <c:pt idx="0">
                  <c:v>8437</c:v>
                </c:pt>
                <c:pt idx="1">
                  <c:v>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9-EA44-B1BA-3696EBC02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0202058076075"/>
          <c:y val="0.22560213061602599"/>
          <c:w val="0.53476315460567425"/>
          <c:h val="0.743163501621120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DF-FA40-9B1E-94BB9A6F8F7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DF-FA40-9B1E-94BB9A6F8F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DF-FA40-9B1E-94BB9A6F8F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DF-FA40-9B1E-94BB9A6F8F72}"/>
              </c:ext>
            </c:extLst>
          </c:dPt>
          <c:dLbls>
            <c:dLbl>
              <c:idx val="0"/>
              <c:layout>
                <c:manualLayout>
                  <c:x val="-0.21778594342373869"/>
                  <c:y val="-1.91899027327466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F-FA40-9B1E-94BB9A6F8F72}"/>
                </c:ext>
              </c:extLst>
            </c:dLbl>
            <c:dLbl>
              <c:idx val="1"/>
              <c:layout>
                <c:manualLayout>
                  <c:x val="0.18257017872765904"/>
                  <c:y val="-0.13385479388605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DF-FA40-9B1E-94BB9A6F8F72}"/>
                </c:ext>
              </c:extLst>
            </c:dLbl>
            <c:dLbl>
              <c:idx val="2"/>
              <c:layout>
                <c:manualLayout>
                  <c:x val="0.1222083906178394"/>
                  <c:y val="0.183764705882352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DF-FA40-9B1E-94BB9A6F8F72}"/>
                </c:ext>
              </c:extLst>
            </c:dLbl>
            <c:dLbl>
              <c:idx val="3"/>
              <c:layout>
                <c:manualLayout>
                  <c:x val="0.29233829104695247"/>
                  <c:y val="8.3919870310328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DF-FA40-9B1E-94BB9A6F8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'Graphiques produit act physique'!$D$18:$D$21</c:f>
              <c:strCache>
                <c:ptCount val="4"/>
                <c:pt idx="0">
                  <c:v>ACADÉMIQUE</c:v>
                </c:pt>
                <c:pt idx="1">
                  <c:v>CONFÉRENCE</c:v>
                </c:pt>
                <c:pt idx="2">
                  <c:v>NATIONAL</c:v>
                </c:pt>
                <c:pt idx="3">
                  <c:v>FORMATIONS ARBITRES</c:v>
                </c:pt>
              </c:strCache>
            </c:strRef>
          </c:cat>
          <c:val>
            <c:numRef>
              <c:f>'Graphiques produit act physique'!$E$18:$E$21</c:f>
              <c:numCache>
                <c:formatCode>#,##0</c:formatCode>
                <c:ptCount val="4"/>
                <c:pt idx="0">
                  <c:v>66279</c:v>
                </c:pt>
                <c:pt idx="1">
                  <c:v>33213</c:v>
                </c:pt>
                <c:pt idx="2">
                  <c:v>25024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DF-FA40-9B1E-94BB9A6F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2000"/>
              <a:t>RÉSULAT RÉALISÉ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EAE-D844-98E1-882D114890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EAE-D844-98E1-882D1148908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EAE-D844-98E1-882D114890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607027,23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AE-D844-98E1-882D1148908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>
                        <a:solidFill>
                          <a:prstClr val="black"/>
                        </a:solidFill>
                      </a:rPr>
                      <a:t>600038,90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>
                        <a:solidFill>
                          <a:prstClr val="black"/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EAE-D844-98E1-882D1148908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6988,29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EAE-D844-98E1-882D11489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'Graphique total'!$A$5:$A$7</c:f>
              <c:strCache>
                <c:ptCount val="3"/>
                <c:pt idx="0">
                  <c:v>TOTAL DES PRODUITS</c:v>
                </c:pt>
                <c:pt idx="1">
                  <c:v>TOTAL DES CHARGES</c:v>
                </c:pt>
                <c:pt idx="2">
                  <c:v>RÉSULTAT</c:v>
                </c:pt>
              </c:strCache>
            </c:strRef>
          </c:cat>
          <c:val>
            <c:numRef>
              <c:f>'Graphique total'!$B$5:$B$7</c:f>
              <c:numCache>
                <c:formatCode>_-* #,##0\ _€_-;\-* #,##0\ _€_-;_-* "-"??\ _€_-;_-@_-</c:formatCode>
                <c:ptCount val="3"/>
                <c:pt idx="0">
                  <c:v>598977</c:v>
                </c:pt>
                <c:pt idx="1">
                  <c:v>593889</c:v>
                </c:pt>
                <c:pt idx="2">
                  <c:v>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AE-D844-98E1-882D11489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170799"/>
        <c:axId val="1"/>
      </c:barChart>
      <c:catAx>
        <c:axId val="51217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7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3044991716461"/>
          <c:y val="0.22871391076115491"/>
          <c:w val="0.51498539834486678"/>
          <c:h val="0.690315184960854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0B164-8D2D-4D2E-8207-78EA223943D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CDBE-E9B5-4B93-82D5-90BC517FA3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0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CDBE-E9B5-4B93-82D5-90BC517FA3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53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CA57E-5EBD-47A8-A72F-0880378F4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87190D-C4A4-415A-97CB-53498712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CA6F0-3F54-4F69-9EA7-84BB257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6639B3-B41D-4137-918E-9DF48473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F5A5F-CC2B-465D-A0EF-E214652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D2ADD-0726-4BDC-B871-FC2AB13A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7D998B-5ECF-40DF-843B-791EFB863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32B89-C671-46CF-94E3-53349B7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88D5D-B5A2-4809-8308-CE031B9F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03B9A-9197-4A62-AFBC-311A0E69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88B4ED-84D1-4D76-8128-E521300A9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2575A7-D7B4-42FF-9078-8CB54CF27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A47E5-0153-46D0-9635-60D51C7E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995BA-31C2-44A1-BDE2-8A5283EC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C36F1-E467-46C1-886E-A04EE128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6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4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6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4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4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4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D7848-469E-4322-8CB7-2AE14AE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D17865-27DE-4A06-81A5-E1305111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3061B-0368-4734-A260-D0896576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276141-55CD-47BA-A235-C19DE57F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0EBC2-2CD1-41FF-9E5E-EA51E53A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49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8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2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2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489D4-2D9A-4C0A-A291-7B49CD50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50DA3B-F1AC-4611-9C68-FAAEB07E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951655-1B70-469D-A00A-C8DFC3E5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5B9E0-E7A4-4ECE-B357-5A20068F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78F23-5590-49E6-95A6-193A1E8A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7B725-CF86-419D-B1C1-1D3E3B5A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E94A4-C4FA-4455-B401-354FA1C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337A7-AE74-4752-B95E-20B45416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ED84D-54A6-4035-BCCA-49509447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9B300-2A9A-4F1A-89DD-D47C27A7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E3F283-E79F-4BBA-951C-F8CFE45C5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B44C5F-516E-4914-AFC4-E4729A2C4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BB57C-5B0E-4D41-B5FC-5134D6DE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0CB56C-C025-4B00-BC74-DADD59A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9B3094-F7B7-46AA-8540-78552156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B8124-FBAF-4D70-A0D1-ACE82D35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61C72D-E9B1-4188-A465-F9D59A1D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6D69E-5150-443E-A935-7BF44000C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FCD7C4-5EBC-4634-B22C-671820E0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3A41D7-8256-4E80-A0F7-EA107D00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4376F1-4026-4B41-B2A8-EA880BEF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3A0149-0ED7-4DA6-8D51-9DCC0581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D64140-A220-4FAF-9983-2D8AB1ED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4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5C6B6-C0C0-482F-A71B-CDFB37C2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7BBDA4-8343-461F-8036-9468240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BF317-F5D3-4FAD-A43C-F9E3A8F6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13876E-E8C2-4468-BD50-C099690D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46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B166D1-487E-4CE1-BB95-DD30890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BE3290-D33C-4148-ABDA-C2E94C6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F92E1-24C8-472C-9B64-01BD1648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6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C8A46-F5C7-4B7A-AF64-4A2454DF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CC088-522A-4DEC-B35C-36AC0B91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3F1145-72E5-492B-BB5A-94C97D62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4C2D52-C9DA-407A-88E5-155D58C9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32C66B-E96B-489F-A7E5-98C0CD7F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1B100-AA4D-4618-AB66-86345A29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AC54A-DEA9-47EA-BD7B-B2BABD2D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37007D-DD90-48EE-A365-ED7DF8FE2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C8FAA1-CDB2-4C18-B94F-4E17E7F32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44155-561A-47D9-A665-77D04869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B7EEF2-2DCB-44B7-B6BC-794B21F5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D0AB9-11E3-47DF-86A0-7AB36434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386075-7433-430C-919D-FDE6FA6E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D1726-A3A0-40ED-8AB8-1BDC8E66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881FE-5AB3-48C4-B3DD-329A285DD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5367-3FCD-44AC-8ED4-1FAB55370242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0AD74-32F5-4973-A3E9-CD2981CDE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BB5FC-D34F-4C46-8634-0CF32A9AF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33E5-F0FB-4AF9-9CA2-387782BB2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9AEEB-3C1D-4738-9672-19093873EE9E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5FA8-5BEA-4FB1-8D73-51EA439B08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7">
            <a:extLst>
              <a:ext uri="{FF2B5EF4-FFF2-40B4-BE49-F238E27FC236}">
                <a16:creationId xmlns:a16="http://schemas.microsoft.com/office/drawing/2014/main" id="{E8E644A3-085C-45F7-8061-0EA356AC29F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111391" y="2749407"/>
            <a:ext cx="1045206" cy="717198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9BEFE8B1-B017-428F-AA67-763C9D18B4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308117" y="5453354"/>
            <a:ext cx="1883883" cy="1404646"/>
            <a:chOff x="0" y="-3585"/>
            <a:chExt cx="1688" cy="3392"/>
          </a:xfrm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13DB5D44-569B-4103-A0C5-3467ED8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8826B7BE-1D60-4F61-92F3-2CB1679F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69" y="216920"/>
            <a:ext cx="1496681" cy="1102501"/>
          </a:xfrm>
          <a:prstGeom prst="rect">
            <a:avLst/>
          </a:prstGeom>
        </p:spPr>
      </p:pic>
      <p:sp>
        <p:nvSpPr>
          <p:cNvPr id="26" name="Freeform 57">
            <a:extLst>
              <a:ext uri="{FF2B5EF4-FFF2-40B4-BE49-F238E27FC236}">
                <a16:creationId xmlns:a16="http://schemas.microsoft.com/office/drawing/2014/main" id="{DCA7820E-5E25-4164-A380-2B79BAD874C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44750" y="-5552628"/>
            <a:ext cx="1102500" cy="1219200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B9E626-0532-4BA1-9868-2048CCDB4BE1}"/>
              </a:ext>
            </a:extLst>
          </p:cNvPr>
          <p:cNvSpPr txBox="1"/>
          <p:nvPr/>
        </p:nvSpPr>
        <p:spPr>
          <a:xfrm>
            <a:off x="1936098" y="1977939"/>
            <a:ext cx="8512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Présentation du budget exécuté </a:t>
            </a:r>
          </a:p>
          <a:p>
            <a:pPr algn="ctr"/>
            <a:r>
              <a:rPr lang="fr-FR" sz="5400" b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2021/2022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4C068-8881-41C8-BBFB-9F9619B7B823}"/>
              </a:ext>
            </a:extLst>
          </p:cNvPr>
          <p:cNvSpPr txBox="1"/>
          <p:nvPr/>
        </p:nvSpPr>
        <p:spPr>
          <a:xfrm rot="21054359">
            <a:off x="4822367" y="5581965"/>
            <a:ext cx="76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AG Samedi 21/01/23 </a:t>
            </a:r>
            <a:r>
              <a:rPr lang="fr-FR" sz="2400">
                <a:solidFill>
                  <a:srgbClr val="C00000"/>
                </a:solidFill>
                <a:latin typeface="Avenir Next LT Pro" panose="020B0504020202020204" pitchFamily="34" charset="0"/>
              </a:rPr>
              <a:t>En hybride présentiel / </a:t>
            </a:r>
            <a:r>
              <a:rPr lang="fr-FR" sz="2400" err="1">
                <a:solidFill>
                  <a:srgbClr val="C00000"/>
                </a:solidFill>
                <a:latin typeface="Avenir Next LT Pro" panose="020B0504020202020204" pitchFamily="34" charset="0"/>
              </a:rPr>
              <a:t>visio</a:t>
            </a:r>
            <a:endParaRPr lang="fr-FR" sz="240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662174" y="154682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 EVENEMENT  6-7-8-9-10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67" y="856559"/>
            <a:ext cx="10058400" cy="56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7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3548124" y="221709"/>
            <a:ext cx="635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 GENERAL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CC3A859-6103-AD89-0EB2-FC0EF736E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140570"/>
              </p:ext>
            </p:extLst>
          </p:nvPr>
        </p:nvGraphicFramePr>
        <p:xfrm>
          <a:off x="3279902" y="1109476"/>
          <a:ext cx="5997097" cy="527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58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662173" y="2436338"/>
            <a:ext cx="9781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>
                <a:solidFill>
                  <a:srgbClr val="C00000"/>
                </a:solidFill>
                <a:latin typeface="Avenir Next LT Pro" panose="020B0504020202020204" pitchFamily="34" charset="0"/>
              </a:rPr>
              <a:t>Approbation des comptes annuels 2021-2022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30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261141" y="2235828"/>
            <a:ext cx="9781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>
                <a:solidFill>
                  <a:srgbClr val="C00000"/>
                </a:solidFill>
                <a:latin typeface="Avenir Next LT Pro" panose="020B0504020202020204" pitchFamily="34" charset="0"/>
              </a:rPr>
              <a:t>Délibération :  Approbation des comptes annuels</a:t>
            </a:r>
          </a:p>
          <a:p>
            <a:pPr algn="ctr"/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des comptes annuels tels qu’ils vous ont été présentés avec un résultat excédentaire de </a:t>
            </a: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+ 6988,29 €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5BB8059-D946-0A62-11A5-F70351CB4D0B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51395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196639" y="2840649"/>
            <a:ext cx="1052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C00000"/>
                </a:solidFill>
                <a:latin typeface="Avenir Next LT Pro" panose="020B0504020202020204" pitchFamily="34" charset="0"/>
              </a:rPr>
              <a:t>Affectation du résultat 2021-2022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3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261141" y="2070325"/>
            <a:ext cx="9781273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32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4000" b="1" u="sng">
                <a:solidFill>
                  <a:srgbClr val="C00000"/>
                </a:solidFill>
                <a:latin typeface="Avenir Next LT Pro" panose="020B0504020202020204" pitchFamily="34" charset="0"/>
              </a:rPr>
              <a:t>Délibération :  Affectation du résultat</a:t>
            </a:r>
          </a:p>
          <a:p>
            <a:pPr algn="ctr"/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Affectation du résultat excédentaire de 6988,29 € € en …….</a:t>
            </a: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Mise en réserve</a:t>
            </a: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Report à nouveau </a:t>
            </a:r>
            <a:endParaRPr lang="fr-FR" sz="32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5BB8059-D946-0A62-11A5-F70351CB4D0B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158195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7">
            <a:extLst>
              <a:ext uri="{FF2B5EF4-FFF2-40B4-BE49-F238E27FC236}">
                <a16:creationId xmlns:a16="http://schemas.microsoft.com/office/drawing/2014/main" id="{E8E644A3-085C-45F7-8061-0EA356AC29F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111391" y="2749407"/>
            <a:ext cx="1045206" cy="717198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9BEFE8B1-B017-428F-AA67-763C9D18B4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308117" y="5453354"/>
            <a:ext cx="1883883" cy="1404646"/>
            <a:chOff x="0" y="-3585"/>
            <a:chExt cx="1688" cy="3392"/>
          </a:xfrm>
        </p:grpSpPr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13DB5D44-569B-4103-A0C5-3467ED8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8826B7BE-1D60-4F61-92F3-2CB1679F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69" y="216920"/>
            <a:ext cx="1496681" cy="1102501"/>
          </a:xfrm>
          <a:prstGeom prst="rect">
            <a:avLst/>
          </a:prstGeom>
        </p:spPr>
      </p:pic>
      <p:sp>
        <p:nvSpPr>
          <p:cNvPr id="26" name="Freeform 57">
            <a:extLst>
              <a:ext uri="{FF2B5EF4-FFF2-40B4-BE49-F238E27FC236}">
                <a16:creationId xmlns:a16="http://schemas.microsoft.com/office/drawing/2014/main" id="{DCA7820E-5E25-4164-A380-2B79BAD874C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44750" y="-5552628"/>
            <a:ext cx="1102500" cy="12192001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B9E626-0532-4BA1-9868-2048CCDB4BE1}"/>
              </a:ext>
            </a:extLst>
          </p:cNvPr>
          <p:cNvSpPr txBox="1"/>
          <p:nvPr/>
        </p:nvSpPr>
        <p:spPr>
          <a:xfrm>
            <a:off x="1548897" y="1565477"/>
            <a:ext cx="85123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fr-FR" sz="5400" b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Budget Prévisionnel</a:t>
            </a:r>
          </a:p>
          <a:p>
            <a:pPr algn="ctr"/>
            <a:r>
              <a:rPr lang="fr-FR" sz="5400" b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2022/2023</a:t>
            </a:r>
          </a:p>
          <a:p>
            <a:pPr algn="ctr"/>
            <a:endParaRPr lang="fr-FR" sz="5400" b="1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endParaRPr lang="fr-FR" sz="5400" b="1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1060EF-936E-EDD2-DB72-09555066E003}"/>
              </a:ext>
            </a:extLst>
          </p:cNvPr>
          <p:cNvSpPr txBox="1"/>
          <p:nvPr/>
        </p:nvSpPr>
        <p:spPr>
          <a:xfrm rot="21054359">
            <a:off x="4782026" y="5581961"/>
            <a:ext cx="76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AG Samedi 21/01/23 </a:t>
            </a:r>
            <a:r>
              <a:rPr lang="fr-FR" sz="2400">
                <a:solidFill>
                  <a:srgbClr val="C00000"/>
                </a:solidFill>
                <a:latin typeface="Avenir Next LT Pro" panose="020B0504020202020204" pitchFamily="34" charset="0"/>
              </a:rPr>
              <a:t>En hybride présentiel / </a:t>
            </a:r>
            <a:r>
              <a:rPr lang="fr-FR" sz="2400" err="1">
                <a:solidFill>
                  <a:srgbClr val="C00000"/>
                </a:solidFill>
                <a:latin typeface="Avenir Next LT Pro" panose="020B0504020202020204" pitchFamily="34" charset="0"/>
              </a:rPr>
              <a:t>visio</a:t>
            </a:r>
            <a:endParaRPr lang="fr-FR" sz="240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0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PREVI 2022/2023 – Fonctionnement Ligue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" y="1333565"/>
            <a:ext cx="12001003" cy="39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5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" y="99151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PREVI 2022/2023 – Activité Sportive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1" y="1021143"/>
            <a:ext cx="10058400" cy="54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" y="132203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PREVI 2022/2023 – Evènementiel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8" y="890149"/>
            <a:ext cx="10058400" cy="55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3701095" y="238898"/>
            <a:ext cx="635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0CB8502-9251-8642-57D4-60E4289C7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27431"/>
              </p:ext>
            </p:extLst>
          </p:nvPr>
        </p:nvGraphicFramePr>
        <p:xfrm>
          <a:off x="245169" y="1170126"/>
          <a:ext cx="5269320" cy="486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E1E4B50-936C-3C0A-E1B0-C5AB88793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157343"/>
              </p:ext>
            </p:extLst>
          </p:nvPr>
        </p:nvGraphicFramePr>
        <p:xfrm>
          <a:off x="5869074" y="1184764"/>
          <a:ext cx="5429917" cy="486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03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PREVI 2022/2023 – Evènementiel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32" y="739457"/>
            <a:ext cx="10058400" cy="5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5EFE79A-CE0F-C60D-DDDE-9990E6D1E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75157"/>
              </p:ext>
            </p:extLst>
          </p:nvPr>
        </p:nvGraphicFramePr>
        <p:xfrm>
          <a:off x="2066925" y="863600"/>
          <a:ext cx="805815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A2F508B-06D0-0B26-1B3B-01A2B576DA4F}"/>
              </a:ext>
            </a:extLst>
          </p:cNvPr>
          <p:cNvSpPr txBox="1"/>
          <p:nvPr/>
        </p:nvSpPr>
        <p:spPr>
          <a:xfrm>
            <a:off x="929343" y="1661280"/>
            <a:ext cx="97476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Le Comité Directeur, réuni le 9 décembre 2022, propose à l’Assemblée Générale, d’approuver le budget prévisionnel 2022-2023 actualisé avec un total de charges et de produits </a:t>
            </a:r>
          </a:p>
          <a:p>
            <a:pPr algn="ctr"/>
            <a:r>
              <a:rPr lang="fr-FR" sz="40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de 632 350€</a:t>
            </a:r>
            <a:endParaRPr lang="fr-FR" sz="4000"/>
          </a:p>
        </p:txBody>
      </p:sp>
    </p:spTree>
    <p:extLst>
      <p:ext uri="{BB962C8B-B14F-4D97-AF65-F5344CB8AC3E}">
        <p14:creationId xmlns:p14="http://schemas.microsoft.com/office/powerpoint/2010/main" val="417766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1144611" y="1843950"/>
            <a:ext cx="100143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4000" b="1" u="sng">
                <a:solidFill>
                  <a:srgbClr val="C00000"/>
                </a:solidFill>
                <a:latin typeface="Avenir Next LT Pro" panose="020B0504020202020204" pitchFamily="34" charset="0"/>
              </a:rPr>
              <a:t>Délibération :  Approbation du budget prévisionnel 2022-2023</a:t>
            </a:r>
          </a:p>
          <a:p>
            <a:pPr algn="ctr"/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du budget prévisionnel 2022, tel qu’il vous a été présenté</a:t>
            </a:r>
          </a:p>
          <a:p>
            <a:pPr algn="ctr"/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0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196639" y="1365650"/>
            <a:ext cx="10529827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800" b="1">
                <a:solidFill>
                  <a:srgbClr val="C00000"/>
                </a:solidFill>
                <a:latin typeface="Avenir Next LT Pro" panose="020B0504020202020204" pitchFamily="34" charset="0"/>
              </a:rPr>
              <a:t>Modification de la date de clôture de l’exercice comptable </a:t>
            </a:r>
          </a:p>
          <a:p>
            <a:pPr algn="ctr"/>
            <a:r>
              <a:rPr lang="fr-FR" sz="4800" b="1">
                <a:solidFill>
                  <a:srgbClr val="C00000"/>
                </a:solidFill>
                <a:latin typeface="Avenir Next LT Pro" panose="020B0504020202020204" pitchFamily="34" charset="0"/>
              </a:rPr>
              <a:t>2023- 2024 </a:t>
            </a:r>
          </a:p>
          <a:p>
            <a:pPr algn="ctr"/>
            <a:endParaRPr lang="fr-FR" sz="4800" b="1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4800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Clôture au 30 août au lieu du 30 septembre</a:t>
            </a:r>
            <a:endParaRPr lang="fr-FR" sz="48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endParaRPr lang="fr-FR" sz="4800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endParaRPr lang="fr-FR" sz="4800" b="1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4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877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VOTE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12C896-A04B-4305-A2AD-8DC6C9C08EDF}"/>
              </a:ext>
            </a:extLst>
          </p:cNvPr>
          <p:cNvSpPr txBox="1"/>
          <p:nvPr/>
        </p:nvSpPr>
        <p:spPr>
          <a:xfrm>
            <a:off x="1144611" y="1843950"/>
            <a:ext cx="100143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4000" b="1" u="sng">
                <a:solidFill>
                  <a:srgbClr val="C00000"/>
                </a:solidFill>
                <a:latin typeface="Avenir Next LT Pro" panose="020B0504020202020204" pitchFamily="34" charset="0"/>
              </a:rPr>
              <a:t>Délibération :  Approbation de la modification de date </a:t>
            </a:r>
          </a:p>
          <a:p>
            <a:pPr algn="ctr"/>
            <a:endParaRPr lang="fr-FR" sz="40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fr-FR" sz="32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Approbation de la modification de date de clôture </a:t>
            </a:r>
            <a:endParaRPr lang="fr-FR" sz="1200" b="1" u="sng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0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Fonctionnement Ligue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22076"/>
            <a:ext cx="11509809" cy="41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3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0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Fonctionnement Ligue Produits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4398FB5-0E1C-EAA4-2A08-EAD6447EE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12907"/>
              </p:ext>
            </p:extLst>
          </p:nvPr>
        </p:nvGraphicFramePr>
        <p:xfrm>
          <a:off x="2070100" y="1143000"/>
          <a:ext cx="6911975" cy="54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4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23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Fonctionnement Ligue Charges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3721A6E-E596-1631-E2B3-D0DBEC579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712436"/>
              </p:ext>
            </p:extLst>
          </p:nvPr>
        </p:nvGraphicFramePr>
        <p:xfrm>
          <a:off x="2677886" y="801894"/>
          <a:ext cx="6615339" cy="571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98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0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ACTIVITE SPORTIVE LIGUE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8" y="1141465"/>
            <a:ext cx="9896902" cy="51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0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Activité sportive Ligue Produits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0518EEA-6D59-276C-7413-F3E9749A4B0B}"/>
              </a:ext>
            </a:extLst>
          </p:cNvPr>
          <p:cNvGraphicFramePr>
            <a:graphicFrameLocks/>
          </p:cNvGraphicFramePr>
          <p:nvPr/>
        </p:nvGraphicFramePr>
        <p:xfrm>
          <a:off x="2692400" y="812800"/>
          <a:ext cx="68072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09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23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Activité sportive Ligue Charges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AB6176F-58F7-6BB3-5CEF-6D5202D09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57931"/>
              </p:ext>
            </p:extLst>
          </p:nvPr>
        </p:nvGraphicFramePr>
        <p:xfrm>
          <a:off x="1662173" y="801894"/>
          <a:ext cx="8210489" cy="546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87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EDF3515-ED1D-4DF5-B23D-025A49571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" y="132204"/>
            <a:ext cx="1465661" cy="1079651"/>
          </a:xfrm>
          <a:prstGeom prst="rect">
            <a:avLst/>
          </a:prstGeom>
        </p:spPr>
      </p:pic>
      <p:sp>
        <p:nvSpPr>
          <p:cNvPr id="13" name="Freeform 57">
            <a:extLst>
              <a:ext uri="{FF2B5EF4-FFF2-40B4-BE49-F238E27FC236}">
                <a16:creationId xmlns:a16="http://schemas.microsoft.com/office/drawing/2014/main" id="{A7E6874A-FC59-4A78-8D4C-8E32E937AC8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366653" y="5065443"/>
            <a:ext cx="787706" cy="2797408"/>
          </a:xfrm>
          <a:custGeom>
            <a:avLst/>
            <a:gdLst>
              <a:gd name="T0" fmla="*/ 2249214 w 3501"/>
              <a:gd name="T1" fmla="*/ 292604 h 1660"/>
              <a:gd name="T2" fmla="*/ 0 w 3501"/>
              <a:gd name="T3" fmla="*/ 1645592 h 1660"/>
              <a:gd name="T4" fmla="*/ 2249214 w 3501"/>
              <a:gd name="T5" fmla="*/ 1645592 h 1660"/>
              <a:gd name="T6" fmla="*/ 2249214 w 3501"/>
              <a:gd name="T7" fmla="*/ 292604 h 16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01" h="1660">
                <a:moveTo>
                  <a:pt x="3501" y="0"/>
                </a:moveTo>
                <a:lnTo>
                  <a:pt x="0" y="1660"/>
                </a:lnTo>
                <a:lnTo>
                  <a:pt x="3501" y="1660"/>
                </a:lnTo>
                <a:lnTo>
                  <a:pt x="3501" y="0"/>
                </a:lnTo>
                <a:close/>
              </a:path>
            </a:pathLst>
          </a:custGeom>
          <a:solidFill>
            <a:srgbClr val="007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9B11125D-E0E9-4918-B6CE-9EBECB0BB4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260932" y="5772838"/>
            <a:ext cx="931068" cy="1096559"/>
            <a:chOff x="0" y="-3585"/>
            <a:chExt cx="1688" cy="3392"/>
          </a:xfrm>
        </p:grpSpPr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9CC9D13A-EAE1-468B-82BB-97EF6935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730"/>
              <a:ext cx="1619" cy="1537"/>
            </a:xfrm>
            <a:custGeom>
              <a:avLst/>
              <a:gdLst>
                <a:gd name="T0" fmla="*/ 0 w 1619"/>
                <a:gd name="T1" fmla="+- 0 -1730 -1730"/>
                <a:gd name="T2" fmla="*/ -1730 h 1537"/>
                <a:gd name="T3" fmla="*/ 0 w 1619"/>
                <a:gd name="T4" fmla="+- 0 -193 -1730"/>
                <a:gd name="T5" fmla="*/ -193 h 1537"/>
                <a:gd name="T6" fmla="*/ 1619 w 1619"/>
                <a:gd name="T7" fmla="+- 0 -961 -1730"/>
                <a:gd name="T8" fmla="*/ -961 h 1537"/>
                <a:gd name="T9" fmla="*/ 0 w 1619"/>
                <a:gd name="T10" fmla="+- 0 -1730 -1730"/>
                <a:gd name="T11" fmla="*/ -1730 h 153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619" h="1537">
                  <a:moveTo>
                    <a:pt x="0" y="0"/>
                  </a:moveTo>
                  <a:lnTo>
                    <a:pt x="0" y="1537"/>
                  </a:lnTo>
                  <a:lnTo>
                    <a:pt x="1619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C6ED8010-2FE4-4BD8-8753-AF32DB51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585"/>
              <a:ext cx="1688" cy="2524"/>
            </a:xfrm>
            <a:custGeom>
              <a:avLst/>
              <a:gdLst>
                <a:gd name="T0" fmla="*/ 1688 w 1688"/>
                <a:gd name="T1" fmla="+- 0 -3585 -3585"/>
                <a:gd name="T2" fmla="*/ -3585 h 2524"/>
                <a:gd name="T3" fmla="*/ 0 w 1688"/>
                <a:gd name="T4" fmla="+- 0 -3585 -3585"/>
                <a:gd name="T5" fmla="*/ -3585 h 2524"/>
                <a:gd name="T6" fmla="*/ 0 w 1688"/>
                <a:gd name="T7" fmla="+- 0 -1863 -3585"/>
                <a:gd name="T8" fmla="*/ -1863 h 2524"/>
                <a:gd name="T9" fmla="*/ 1688 w 1688"/>
                <a:gd name="T10" fmla="+- 0 -1061 -3585"/>
                <a:gd name="T11" fmla="*/ -1061 h 2524"/>
                <a:gd name="T12" fmla="*/ 1688 w 1688"/>
                <a:gd name="T13" fmla="+- 0 -3585 -3585"/>
                <a:gd name="T14" fmla="*/ -3585 h 2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688" h="2524">
                  <a:moveTo>
                    <a:pt x="1688" y="0"/>
                  </a:moveTo>
                  <a:lnTo>
                    <a:pt x="0" y="0"/>
                  </a:lnTo>
                  <a:lnTo>
                    <a:pt x="0" y="1722"/>
                  </a:lnTo>
                  <a:lnTo>
                    <a:pt x="1688" y="252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D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7E35968-75A0-4123-8777-CA6447702BAE}"/>
              </a:ext>
            </a:extLst>
          </p:cNvPr>
          <p:cNvSpPr txBox="1"/>
          <p:nvPr/>
        </p:nvSpPr>
        <p:spPr>
          <a:xfrm>
            <a:off x="1763895" y="153801"/>
            <a:ext cx="100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C00000"/>
                </a:solidFill>
                <a:latin typeface="Avenir Next LT Pro" panose="020B0504020202020204" pitchFamily="34" charset="0"/>
              </a:rPr>
              <a:t>Réalisé 2021/2022 – EVENEMENT  1-2-3-4-5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1A235-45E0-48C6-BC78-483F46EB67D1}"/>
              </a:ext>
            </a:extLst>
          </p:cNvPr>
          <p:cNvCxnSpPr/>
          <p:nvPr/>
        </p:nvCxnSpPr>
        <p:spPr>
          <a:xfrm>
            <a:off x="1872867" y="739457"/>
            <a:ext cx="100143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0" y="896307"/>
            <a:ext cx="10058400" cy="53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2341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67388a-6ded-43e8-837e-b794a1b9e78d" xsi:nil="true"/>
    <lcf76f155ced4ddcb4097134ff3c332f xmlns="c7cd2ca5-ae5a-4211-ae3a-559596d90c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CE130E67758448B821E68CFEE78B7" ma:contentTypeVersion="13" ma:contentTypeDescription="Crée un document." ma:contentTypeScope="" ma:versionID="8ed85b36647683218613e58cdf02f048">
  <xsd:schema xmlns:xsd="http://www.w3.org/2001/XMLSchema" xmlns:xs="http://www.w3.org/2001/XMLSchema" xmlns:p="http://schemas.microsoft.com/office/2006/metadata/properties" xmlns:ns2="c7cd2ca5-ae5a-4211-ae3a-559596d90cb5" xmlns:ns3="eb67388a-6ded-43e8-837e-b794a1b9e78d" targetNamespace="http://schemas.microsoft.com/office/2006/metadata/properties" ma:root="true" ma:fieldsID="d4d32441f7599aaecf196a50e7fc5764" ns2:_="" ns3:_="">
    <xsd:import namespace="c7cd2ca5-ae5a-4211-ae3a-559596d90cb5"/>
    <xsd:import namespace="eb67388a-6ded-43e8-837e-b794a1b9e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2ca5-ae5a-4211-ae3a-559596d90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f18a5da-3139-41cd-a17b-e6dfb6b83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7388a-6ded-43e8-837e-b794a1b9e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00e85f8-f4d3-4034-ad74-9f74cc2c5ec4}" ma:internalName="TaxCatchAll" ma:showField="CatchAllData" ma:web="eb67388a-6ded-43e8-837e-b794a1b9e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69DD3E-AD4E-4852-AA26-4E6972F42C08}">
  <ds:schemaRefs>
    <ds:schemaRef ds:uri="c7cd2ca5-ae5a-4211-ae3a-559596d90cb5"/>
    <ds:schemaRef ds:uri="eb67388a-6ded-43e8-837e-b794a1b9e78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92318D-A744-409A-A2B7-E6D67263B99E}">
  <ds:schemaRefs>
    <ds:schemaRef ds:uri="c7cd2ca5-ae5a-4211-ae3a-559596d90cb5"/>
    <ds:schemaRef ds:uri="eb67388a-6ded-43e8-837e-b794a1b9e7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E5FDDC-5F64-4711-86F3-293A886F95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Conception personnalisée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revision>1</cp:revision>
  <dcterms:created xsi:type="dcterms:W3CDTF">2021-04-12T17:00:26Z</dcterms:created>
  <dcterms:modified xsi:type="dcterms:W3CDTF">2023-01-05T10:06:52Z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0x010100EDECE130E67758448B821E68CFEE78B7</vt:lpwstr>
  </property>
  <property fmtid="{D5CDD505-2E9C-101B-9397-08002B2CF9AE}" pid="3" name="MediaServiceImageTags">
    <vt:lpwstr/>
  </property>
</Properties>
</file>