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id/2HC9qRcIXr5PmgMQXc4pvxQ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customschemas.google.com/relationships/presentationmetadata" Target="meta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4" name="Google Shape;234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5" name="Google Shape;235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9" name="Google Shape;249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0" name="Google Shape;250;p1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3" name="Google Shape;253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4" name="Google Shape;264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5" name="Google Shape;265;p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8" name="Google Shape;268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7" name="Google Shape;277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8" name="Google Shape;278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1" name="Google Shape;281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2" name="Google Shape;292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3" name="Google Shape;293;p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6" name="Google Shape;296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7" name="Google Shape;307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8" name="Google Shape;308;p1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1" name="Google Shape;311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0" name="Google Shape;320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1" name="Google Shape;321;p1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4" name="Google Shape;324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3" name="Google Shape;333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4" name="Google Shape;334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7" name="Google Shape;337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6" name="Google Shape;346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7" name="Google Shape;347;p1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0" name="Google Shape;350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1" name="Google Shape;101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2" name="Google Shape;102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5" name="Google Shape;105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6" name="Google Shape;116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7" name="Google Shape;117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0" name="Google Shape;120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0" name="Google Shape;130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1" name="Google Shape;131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4" name="Google Shape;134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0" name="Google Shape;150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5" name="Google Shape;165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6" name="Google Shape;166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9" name="Google Shape;169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1" name="Google Shape;181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2" name="Google Shape;182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5" name="Google Shape;185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2" name="Google Shape;202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3" name="Google Shape;203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6" name="Google Shape;206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8" name="Google Shape;218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9" name="Google Shape;219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2" name="Google Shape;222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jourda@sport-u.com" TargetMode="External"/><Relationship Id="rId4" Type="http://schemas.openxmlformats.org/officeDocument/2006/relationships/hyperlink" Target="mailto:montpellier@sport-u.com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port-u-occitanie.com/sports-co-montpellier/" TargetMode="External"/><Relationship Id="rId4" Type="http://schemas.openxmlformats.org/officeDocument/2006/relationships/hyperlink" Target="https://sport-u-occitanie.com/formulaires-de-report-de-match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port-u.com/competitions-nationales/sports-co/football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port-u-occitanie.com/sports-co-montpellier/sports-co-montpellier-football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714825" y="2203172"/>
            <a:ext cx="1685835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3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CMR FOOTBALL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714825" y="3626850"/>
            <a:ext cx="16858350" cy="1516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99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JEUDI 4 OCTOBRE 2024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714825" y="5730750"/>
            <a:ext cx="16858350" cy="2904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3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11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Vos référents :</a:t>
            </a:r>
            <a:endParaRPr/>
          </a:p>
          <a:p>
            <a:pPr indent="0" lvl="0" marL="0" marR="0" rtl="0" algn="l">
              <a:lnSpc>
                <a:spcPct val="26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11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11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Alexandre JOURDA - Directeur Sport U Occitanie - </a:t>
            </a:r>
            <a:r>
              <a:rPr b="0" i="0" lang="en-US" sz="3411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ajourda@sport-u.com</a:t>
            </a:r>
            <a:endParaRPr/>
          </a:p>
          <a:p>
            <a:pPr indent="0" lvl="0" marL="0" marR="0" rtl="0" algn="l">
              <a:lnSpc>
                <a:spcPct val="110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11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Christelle LEBLANC - Respo Foot Sport U - </a:t>
            </a:r>
            <a:r>
              <a:rPr b="0" i="0" lang="en-US" sz="3411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montpellier@sport-u.com</a:t>
            </a:r>
            <a:r>
              <a:rPr b="0" i="0" lang="en-US" sz="3411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29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11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9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11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6171064" y="8206024"/>
            <a:ext cx="2116936" cy="2104551"/>
          </a:xfrm>
          <a:custGeom>
            <a:rect b="b" l="l" r="r" t="t"/>
            <a:pathLst>
              <a:path extrusionOk="0" h="2104551" w="2116936">
                <a:moveTo>
                  <a:pt x="0" y="0"/>
                </a:moveTo>
                <a:lnTo>
                  <a:pt x="2116936" y="0"/>
                </a:lnTo>
                <a:lnTo>
                  <a:pt x="2116936" y="2104552"/>
                </a:lnTo>
                <a:lnTo>
                  <a:pt x="0" y="2104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 rot="-5400000">
            <a:off x="11259397" y="5497957"/>
            <a:ext cx="1566031" cy="8059206"/>
          </a:xfrm>
          <a:custGeom>
            <a:rect b="b" l="l" r="r" t="t"/>
            <a:pathLst>
              <a:path extrusionOk="0" h="7650099" w="1486535">
                <a:moveTo>
                  <a:pt x="0" y="0"/>
                </a:moveTo>
                <a:lnTo>
                  <a:pt x="1486535" y="7650099"/>
                </a:lnTo>
                <a:lnTo>
                  <a:pt x="0" y="7650099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 rot="5400000">
            <a:off x="6024236" y="-6024235"/>
            <a:ext cx="1651791" cy="13700262"/>
          </a:xfrm>
          <a:custGeom>
            <a:rect b="b" l="l" r="r" t="t"/>
            <a:pathLst>
              <a:path extrusionOk="0" h="13004800" w="1567942">
                <a:moveTo>
                  <a:pt x="0" y="0"/>
                </a:moveTo>
                <a:lnTo>
                  <a:pt x="1567942" y="13004800"/>
                </a:lnTo>
                <a:lnTo>
                  <a:pt x="0" y="13004800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15671382" y="0"/>
            <a:ext cx="2616618" cy="2616618"/>
          </a:xfrm>
          <a:custGeom>
            <a:rect b="b" l="l" r="r" t="t"/>
            <a:pathLst>
              <a:path extrusionOk="0" h="2616618" w="2616618">
                <a:moveTo>
                  <a:pt x="0" y="0"/>
                </a:moveTo>
                <a:lnTo>
                  <a:pt x="2616618" y="0"/>
                </a:lnTo>
                <a:lnTo>
                  <a:pt x="2616618" y="2616618"/>
                </a:lnTo>
                <a:lnTo>
                  <a:pt x="0" y="2616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/>
        </p:nvSpPr>
        <p:spPr>
          <a:xfrm>
            <a:off x="1856000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des différents Championnats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714825" y="2320175"/>
            <a:ext cx="7753350" cy="672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2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18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Disponibilité des créneaux :  foot à 11</a:t>
            </a:r>
            <a:endParaRPr/>
          </a:p>
          <a:p>
            <a:pPr indent="0" lvl="0" marL="0" marR="0" rtl="0" algn="l">
              <a:lnSpc>
                <a:spcPct val="124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19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Jeudi   16h - 18h	/ Stade Grammont </a:t>
            </a:r>
            <a:endParaRPr/>
          </a:p>
          <a:p>
            <a:pPr indent="0" lvl="0" marL="0" marR="0" rtl="0" algn="l">
              <a:lnSpc>
                <a:spcPct val="124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19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18h - 20h 	/ Stade Grammont - terrain n° 12</a:t>
            </a:r>
            <a:endParaRPr/>
          </a:p>
          <a:p>
            <a:pPr indent="0" lvl="0" marL="0" marR="0" rtl="0" algn="l">
              <a:lnSpc>
                <a:spcPct val="124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19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Vendredi  20h - 22h  / Stade Pharma </a:t>
            </a:r>
            <a:endParaRPr/>
          </a:p>
          <a:p>
            <a:pPr indent="0" lvl="0" marL="0" marR="0" rtl="0" algn="l">
              <a:lnSpc>
                <a:spcPct val="124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19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19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19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19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2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19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9819825" y="5196825"/>
            <a:ext cx="7753350" cy="299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3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Disponibilité des créneaux :  foot à 7</a:t>
            </a:r>
            <a:endParaRPr/>
          </a:p>
          <a:p>
            <a:pPr indent="0" lvl="0" marL="0" marR="0" rtl="0" algn="l">
              <a:lnSpc>
                <a:spcPct val="110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Jeudi   18h - 20h	/ Stade Pompignane </a:t>
            </a:r>
            <a:endParaRPr/>
          </a:p>
          <a:p>
            <a:pPr indent="0" lvl="0" marL="0" marR="0" rtl="0" algn="l">
              <a:lnSpc>
                <a:spcPct val="1103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Samedi 9h - 12h  / Stade Pompignane </a:t>
            </a:r>
            <a:endParaRPr/>
          </a:p>
          <a:p>
            <a:pPr indent="0" lvl="0" marL="0" marR="0" rtl="0" algn="l">
              <a:lnSpc>
                <a:spcPct val="36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36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36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36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36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13527498" y="2035450"/>
            <a:ext cx="2711398" cy="2387046"/>
          </a:xfrm>
          <a:custGeom>
            <a:rect b="b" l="l" r="r" t="t"/>
            <a:pathLst>
              <a:path extrusionOk="0" h="2387046" w="2711398">
                <a:moveTo>
                  <a:pt x="0" y="0"/>
                </a:moveTo>
                <a:lnTo>
                  <a:pt x="2711398" y="0"/>
                </a:lnTo>
                <a:lnTo>
                  <a:pt x="2711398" y="2387046"/>
                </a:lnTo>
                <a:lnTo>
                  <a:pt x="0" y="2387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4" l="0" r="0" t="-53"/>
            </a:stretch>
          </a:blipFill>
          <a:ln>
            <a:noFill/>
          </a:ln>
        </p:spPr>
      </p:sp>
      <p:sp>
        <p:nvSpPr>
          <p:cNvPr id="244" name="Google Shape;244;p10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245" name="Google Shape;245;p10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0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/>
        </p:nvSpPr>
        <p:spPr>
          <a:xfrm>
            <a:off x="1693977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Où trouver les matchs, les implantations et les résultats ?</a:t>
            </a:r>
            <a:endParaRPr/>
          </a:p>
        </p:txBody>
      </p:sp>
      <p:sp>
        <p:nvSpPr>
          <p:cNvPr id="256" name="Google Shape;256;p11"/>
          <p:cNvSpPr txBox="1"/>
          <p:nvPr/>
        </p:nvSpPr>
        <p:spPr>
          <a:xfrm>
            <a:off x="714825" y="2098300"/>
            <a:ext cx="16858350" cy="66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https://sport-u-occitanie.com/sports-co-montpellier/</a:t>
            </a:r>
            <a:r>
              <a:rPr b="0" i="0" lang="en-US" sz="306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714825" y="5206350"/>
            <a:ext cx="16858350" cy="47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https://sport-u-occitanie.com/formulaires-de-report-de-match/</a:t>
            </a:r>
            <a:endParaRPr/>
          </a:p>
          <a:p>
            <a:pPr indent="0" lvl="0" marL="0" marR="0" rtl="0" algn="l">
              <a:lnSpc>
                <a:spcPct val="110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L’équipe demandant le report doit remplir ce formulaire au plus tard </a:t>
            </a:r>
            <a:r>
              <a:rPr b="1" i="0" lang="en-US" sz="306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48 heures ouvrables</a:t>
            </a:r>
            <a:r>
              <a:rPr b="0" i="0" lang="en-US" sz="306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avant la date initiale.</a:t>
            </a:r>
            <a:endParaRPr/>
          </a:p>
          <a:p>
            <a:pPr indent="0" lvl="0" marL="0" marR="0" rtl="0" algn="l">
              <a:lnSpc>
                <a:spcPct val="110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6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Une demande de report entraîne automatiquement le forfait sportif de l’équipe demandeuse !</a:t>
            </a:r>
            <a:endParaRPr/>
          </a:p>
          <a:p>
            <a:pPr indent="0" lvl="0" marL="0" marR="0" rtl="0" algn="l">
              <a:lnSpc>
                <a:spcPct val="110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60" u="none" cap="none" strike="noStrike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6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               un seul report par équipe dans la limite des créneaux…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1030225" y="410700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Faire une demande de report 🗓️ </a:t>
            </a:r>
            <a:endParaRPr/>
          </a:p>
        </p:txBody>
      </p:sp>
      <p:sp>
        <p:nvSpPr>
          <p:cNvPr id="259" name="Google Shape;259;p11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260" name="Google Shape;260;p11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1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/>
          <p:nvPr/>
        </p:nvSpPr>
        <p:spPr>
          <a:xfrm>
            <a:off x="1872539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714825" y="2263025"/>
            <a:ext cx="16858350" cy="6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Informations : </a:t>
            </a:r>
            <a:r>
              <a:rPr b="0" i="0" lang="en-US" sz="36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https://sport-u.com/competitions-nationales/sports-co/football/</a:t>
            </a: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2" name="Google Shape;272;p12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273" name="Google Shape;273;p12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2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 txBox="1"/>
          <p:nvPr/>
        </p:nvSpPr>
        <p:spPr>
          <a:xfrm>
            <a:off x="348175" y="52970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CFU FOOTBALL N2 JG          METZ 11 et 12 juin 2025 </a:t>
            </a:r>
            <a:endParaRPr/>
          </a:p>
        </p:txBody>
      </p:sp>
      <p:sp>
        <p:nvSpPr>
          <p:cNvPr id="284" name="Google Shape;284;p13"/>
          <p:cNvSpPr txBox="1"/>
          <p:nvPr/>
        </p:nvSpPr>
        <p:spPr>
          <a:xfrm>
            <a:off x="591825" y="6431200"/>
            <a:ext cx="16858350" cy="313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Huitièmes de finale : 27 mars 2025               Quarts de finale : 15 mai 2025</a:t>
            </a:r>
            <a:endParaRPr/>
          </a:p>
          <a:p>
            <a:pPr indent="0" lvl="0" marL="0" marR="0" rtl="0" algn="l">
              <a:lnSpc>
                <a:spcPct val="9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9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1" marL="8636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FORMULE SPORTIVE : calendrier en ligne</a:t>
            </a:r>
            <a:endParaRPr/>
          </a:p>
          <a:p>
            <a:pPr indent="-431800" lvl="1" marL="8636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DÉBUT CHAMPIONNAT </a:t>
            </a:r>
            <a:r>
              <a:rPr b="0" i="0" lang="en-US" sz="30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: Jeudi 24 octobre 2024</a:t>
            </a:r>
            <a:endParaRPr/>
          </a:p>
          <a:p>
            <a:pPr indent="-518160" lvl="1" marL="103632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18160" lvl="1" marL="103632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18160" lvl="1" marL="103632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18160" lvl="1" marL="103632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18160" lvl="1" marL="103632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5" name="Google Shape;285;p13"/>
          <p:cNvSpPr txBox="1"/>
          <p:nvPr/>
        </p:nvSpPr>
        <p:spPr>
          <a:xfrm>
            <a:off x="1948004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CFU FOOTBALL N1 JG         METZ  11 et 12 juin 2025</a:t>
            </a:r>
            <a:endParaRPr/>
          </a:p>
        </p:txBody>
      </p:sp>
      <p:sp>
        <p:nvSpPr>
          <p:cNvPr id="286" name="Google Shape;286;p13"/>
          <p:cNvSpPr txBox="1"/>
          <p:nvPr/>
        </p:nvSpPr>
        <p:spPr>
          <a:xfrm>
            <a:off x="1060375" y="1663750"/>
            <a:ext cx="16858350" cy="313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Huitièmes de finale : 27 mars 2025               Quarts de finale : 15 mai 2025</a:t>
            </a:r>
            <a:endParaRPr/>
          </a:p>
          <a:p>
            <a:pPr indent="0" lvl="0" marL="0" marR="0" rtl="0" algn="l">
              <a:lnSpc>
                <a:spcPct val="9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9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31800" lvl="1" marL="8636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FORMULE SPORTIVE : calendrier en ligne</a:t>
            </a:r>
            <a:endParaRPr/>
          </a:p>
          <a:p>
            <a:pPr indent="-431800" lvl="1" marL="8636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DÉBUT CHAMPIONNAT </a:t>
            </a:r>
            <a:r>
              <a:rPr b="0" i="0" lang="en-US" sz="30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: Jeudi 24 octobre 2024</a:t>
            </a:r>
            <a:endParaRPr/>
          </a:p>
          <a:p>
            <a:pPr indent="-518160" lvl="1" marL="103632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18160" lvl="1" marL="103632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18160" lvl="1" marL="103632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18160" lvl="1" marL="1036320" marR="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7" name="Google Shape;287;p13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288" name="Google Shape;288;p13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3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 txBox="1"/>
          <p:nvPr/>
        </p:nvSpPr>
        <p:spPr>
          <a:xfrm>
            <a:off x="1693977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CFDU FOOTBALL                  Metz  -  11 et 12 juin 2025 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714825" y="2282300"/>
            <a:ext cx="16858350" cy="227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FORMULE SPORTIVE : </a:t>
            </a:r>
            <a:r>
              <a:rPr b="0" i="0" lang="en-US" sz="33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Formule et poules définies en fonction des engagements.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REUNION RESPONSABLES EQUIPES : </a:t>
            </a:r>
            <a:r>
              <a:rPr b="0" i="0" lang="en-US" sz="33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Jeudi 17 octobre 2024 à 17h30, en visio.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2 lic indiv peuvent être intégrées à l’équipe.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856675" y="463910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CFU FOOTBALL N1 F           Metz  -  11 et 12 juin 2025 </a:t>
            </a:r>
            <a:endParaRPr/>
          </a:p>
        </p:txBody>
      </p:sp>
      <p:sp>
        <p:nvSpPr>
          <p:cNvPr id="301" name="Google Shape;301;p14"/>
          <p:cNvSpPr txBox="1"/>
          <p:nvPr/>
        </p:nvSpPr>
        <p:spPr>
          <a:xfrm>
            <a:off x="551125" y="6145200"/>
            <a:ext cx="16858350" cy="313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Huitièmes de finale : 3 avril 2025                  Quarts de finale : 15 mai 2025</a:t>
            </a:r>
            <a:endParaRPr/>
          </a:p>
          <a:p>
            <a:pPr indent="0" lvl="0" marL="0" marR="0" rtl="0" algn="l">
              <a:lnSpc>
                <a:spcPct val="9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9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85140" lvl="1" marL="97028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FORMULE SPORTIVE : en fonction du nombre d'équipe inscrites </a:t>
            </a:r>
            <a:endParaRPr/>
          </a:p>
          <a:p>
            <a:pPr indent="-485140" lvl="1" marL="97028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DÉBUT CHAMPIONNAT </a:t>
            </a:r>
            <a:r>
              <a:rPr b="0" i="0" lang="en-US" sz="36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: visio des respo d'équipe le jeudi 17 10 2024 à 17h30</a:t>
            </a:r>
            <a:endParaRPr/>
          </a:p>
          <a:p>
            <a:pPr indent="-485140" lvl="1" marL="97028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85140" lvl="1" marL="97028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2" name="Google Shape;302;p14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303" name="Google Shape;303;p14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4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/>
          <p:nvPr/>
        </p:nvSpPr>
        <p:spPr>
          <a:xfrm>
            <a:off x="1839461" y="566738"/>
            <a:ext cx="16858350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FOOTBALL à 8 JF   ECOLE         Toulon  2 et 3 avril 2025   </a:t>
            </a:r>
            <a:endParaRPr/>
          </a:p>
        </p:txBody>
      </p:sp>
      <p:sp>
        <p:nvSpPr>
          <p:cNvPr id="314" name="Google Shape;314;p15"/>
          <p:cNvSpPr txBox="1"/>
          <p:nvPr/>
        </p:nvSpPr>
        <p:spPr>
          <a:xfrm>
            <a:off x="509125" y="2272425"/>
            <a:ext cx="16858350" cy="7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Plateaux qualificatifs : Jeudi 28 mars 2024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Retour des qualifications de Ligues  : vendredi 29 février 2024 </a:t>
            </a:r>
            <a:r>
              <a:rPr b="0" i="0" lang="en-US" sz="24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(à confirmer après les engagements)</a:t>
            </a:r>
            <a:endParaRPr/>
          </a:p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0360" lvl="1" marL="68072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i="0" lang="en-US" sz="2400" u="sng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FORMULE SPORTIVE</a:t>
            </a:r>
            <a:r>
              <a:rPr b="1" i="0" lang="en-US" sz="24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 : </a:t>
            </a:r>
            <a:endParaRPr/>
          </a:p>
          <a:p>
            <a:pPr indent="-340360" lvl="1" marL="68072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1ere phase : Championnat de ligue à Toulouse (06 février 2025) </a:t>
            </a:r>
            <a:endParaRPr/>
          </a:p>
          <a:p>
            <a:pPr indent="-340360" lvl="1" marL="68072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2e phase :  plateaux qualificatifs interligues = 13 mars 2025</a:t>
            </a:r>
            <a:endParaRPr/>
          </a:p>
          <a:p>
            <a:pPr indent="-510540" lvl="1" marL="102108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10540" lvl="1" marL="102108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510540" lvl="1" marL="1021080" marR="0" rtl="0" algn="l">
              <a:lnSpc>
                <a:spcPct val="206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5" name="Google Shape;315;p15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316" name="Google Shape;316;p15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5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"/>
          <p:cNvSpPr txBox="1"/>
          <p:nvPr/>
        </p:nvSpPr>
        <p:spPr>
          <a:xfrm>
            <a:off x="1889077" y="385026"/>
            <a:ext cx="16858350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FOOTBALL CFE JG                Toulon - 2 et 3 avril 2025</a:t>
            </a:r>
            <a:endParaRPr/>
          </a:p>
        </p:txBody>
      </p:sp>
      <p:sp>
        <p:nvSpPr>
          <p:cNvPr id="327" name="Google Shape;327;p16"/>
          <p:cNvSpPr txBox="1"/>
          <p:nvPr/>
        </p:nvSpPr>
        <p:spPr>
          <a:xfrm>
            <a:off x="509125" y="2291475"/>
            <a:ext cx="16858200" cy="4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86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Retour des qualifications de Interligues  : vendredi 07 février 2025</a:t>
            </a:r>
            <a:endParaRPr/>
          </a:p>
          <a:p>
            <a:pPr indent="0" lvl="0" marL="0" marR="0" rtl="0" algn="l">
              <a:lnSpc>
                <a:spcPct val="86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Quarts de finale : jeudi 13 mars 2025</a:t>
            </a:r>
            <a:endParaRPr/>
          </a:p>
          <a:p>
            <a:pPr indent="0" lvl="0" marL="0" marR="0" rtl="0" algn="l">
              <a:lnSpc>
                <a:spcPct val="27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27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9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27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9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27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9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27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9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27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86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tournoi qualificatif académie Montpellier : courant novembre 2024</a:t>
            </a:r>
            <a:endParaRPr b="1" i="0" sz="2799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86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9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86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9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27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86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½ finale Occitanie : jeudi 30 janvier 2025</a:t>
            </a:r>
            <a:endParaRPr/>
          </a:p>
          <a:p>
            <a:pPr indent="0" lvl="0" marL="0" marR="0" rtl="0" algn="l">
              <a:lnSpc>
                <a:spcPct val="86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finale ligue Occitanie : jeudi 6 février 2025</a:t>
            </a:r>
            <a:endParaRPr/>
          </a:p>
          <a:p>
            <a:pPr indent="0" lvl="0" marL="0" marR="0" rtl="0" algn="l">
              <a:lnSpc>
                <a:spcPct val="27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864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endParaRPr/>
          </a:p>
          <a:p>
            <a:pPr indent="0" lvl="0" marL="0" marR="0" rtl="0" algn="l">
              <a:lnSpc>
                <a:spcPct val="277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864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" u="none" cap="none" strike="noStrik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</p:txBody>
      </p:sp>
      <p:sp>
        <p:nvSpPr>
          <p:cNvPr id="328" name="Google Shape;328;p16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329" name="Google Shape;329;p16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6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"/>
          <p:cNvSpPr txBox="1"/>
          <p:nvPr/>
        </p:nvSpPr>
        <p:spPr>
          <a:xfrm>
            <a:off x="1693977" y="426675"/>
            <a:ext cx="1685835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FOOTBALL à 8 CFU JF    VALENCIENNES   21 22 mai 2025  </a:t>
            </a:r>
            <a:endParaRPr/>
          </a:p>
        </p:txBody>
      </p:sp>
      <p:sp>
        <p:nvSpPr>
          <p:cNvPr id="340" name="Google Shape;340;p17"/>
          <p:cNvSpPr txBox="1"/>
          <p:nvPr/>
        </p:nvSpPr>
        <p:spPr>
          <a:xfrm>
            <a:off x="406225" y="1870551"/>
            <a:ext cx="16858200" cy="5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3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9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83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Retour des qualifications de Ligues  : vendredi 25 avril 2025 </a:t>
            </a:r>
            <a:endParaRPr/>
          </a:p>
          <a:p>
            <a:pPr indent="0" lvl="0" marL="0" marR="0" rtl="0" algn="l">
              <a:lnSpc>
                <a:spcPct val="108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8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8140" lvl="1" marL="71628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FORMULE SPORTIVE : </a:t>
            </a:r>
            <a:r>
              <a:rPr b="0" i="0" lang="en-US" sz="26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CFU à 16 équipes (4 poules de 4)</a:t>
            </a:r>
            <a:endParaRPr/>
          </a:p>
          <a:p>
            <a:pPr indent="-495886" lvl="1" marL="991772" marR="0" rtl="0" algn="l">
              <a:lnSpc>
                <a:spcPct val="116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8140" lvl="1" marL="71628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QUALIFICATIONS :</a:t>
            </a:r>
            <a:endParaRPr/>
          </a:p>
          <a:p>
            <a:pPr indent="-358140" lvl="1" marL="71628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1ere phase : championnats inter ligues (SUD + Occitanie + nouvelle Aquitaine) = 3 quotas</a:t>
            </a:r>
            <a:endParaRPr/>
          </a:p>
          <a:p>
            <a:pPr indent="-495886" lvl="1" marL="991772" marR="0" rtl="0" algn="l">
              <a:lnSpc>
                <a:spcPct val="116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8140" lvl="1" marL="71628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QUOTAS : Pour les plateaux</a:t>
            </a:r>
            <a:endParaRPr/>
          </a:p>
          <a:p>
            <a:pPr indent="-358140" lvl="1" marL="71628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2F5496"/>
                </a:solidFill>
                <a:latin typeface="Avenir"/>
                <a:ea typeface="Avenir"/>
                <a:cs typeface="Avenir"/>
                <a:sym typeface="Avenir"/>
              </a:rPr>
              <a:t>1 par Ligue + un second quota pour les ligues championne et vice-championne 2023 + deux sur demande des ligues les plus « dynamiques (nombre d’équipes et de rencontres jouées).</a:t>
            </a:r>
            <a:endParaRPr/>
          </a:p>
          <a:p>
            <a:pPr indent="-495886" lvl="1" marL="991772" marR="0" rtl="0" algn="l">
              <a:lnSpc>
                <a:spcPct val="116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2F549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7549" lvl="1" marL="55098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" u="none" cap="none" strike="noStrik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342" name="Google Shape;342;p17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7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"/>
          <p:cNvSpPr txBox="1"/>
          <p:nvPr/>
        </p:nvSpPr>
        <p:spPr>
          <a:xfrm>
            <a:off x="3542954" y="4185546"/>
            <a:ext cx="11202092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Bonne saison </a:t>
            </a:r>
            <a:endParaRPr/>
          </a:p>
        </p:txBody>
      </p:sp>
      <p:sp>
        <p:nvSpPr>
          <p:cNvPr id="353" name="Google Shape;353;p18"/>
          <p:cNvSpPr/>
          <p:nvPr/>
        </p:nvSpPr>
        <p:spPr>
          <a:xfrm>
            <a:off x="16171064" y="8206024"/>
            <a:ext cx="2116936" cy="2104551"/>
          </a:xfrm>
          <a:custGeom>
            <a:rect b="b" l="l" r="r" t="t"/>
            <a:pathLst>
              <a:path extrusionOk="0" h="2104551" w="2116936">
                <a:moveTo>
                  <a:pt x="0" y="0"/>
                </a:moveTo>
                <a:lnTo>
                  <a:pt x="2116936" y="0"/>
                </a:lnTo>
                <a:lnTo>
                  <a:pt x="2116936" y="2104552"/>
                </a:lnTo>
                <a:lnTo>
                  <a:pt x="0" y="2104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18"/>
          <p:cNvSpPr/>
          <p:nvPr/>
        </p:nvSpPr>
        <p:spPr>
          <a:xfrm rot="-5400000">
            <a:off x="11259397" y="5497957"/>
            <a:ext cx="1566031" cy="8059206"/>
          </a:xfrm>
          <a:custGeom>
            <a:rect b="b" l="l" r="r" t="t"/>
            <a:pathLst>
              <a:path extrusionOk="0" h="7650099" w="1486535">
                <a:moveTo>
                  <a:pt x="0" y="0"/>
                </a:moveTo>
                <a:lnTo>
                  <a:pt x="1486535" y="7650099"/>
                </a:lnTo>
                <a:lnTo>
                  <a:pt x="0" y="7650099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355" name="Google Shape;355;p18"/>
          <p:cNvSpPr/>
          <p:nvPr/>
        </p:nvSpPr>
        <p:spPr>
          <a:xfrm rot="5400000">
            <a:off x="6024236" y="-6024235"/>
            <a:ext cx="1651791" cy="13700262"/>
          </a:xfrm>
          <a:custGeom>
            <a:rect b="b" l="l" r="r" t="t"/>
            <a:pathLst>
              <a:path extrusionOk="0" h="13004800" w="1567942">
                <a:moveTo>
                  <a:pt x="0" y="0"/>
                </a:moveTo>
                <a:lnTo>
                  <a:pt x="1567942" y="13004800"/>
                </a:lnTo>
                <a:lnTo>
                  <a:pt x="0" y="13004800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356" name="Google Shape;356;p18"/>
          <p:cNvSpPr/>
          <p:nvPr/>
        </p:nvSpPr>
        <p:spPr>
          <a:xfrm>
            <a:off x="15671382" y="0"/>
            <a:ext cx="2616618" cy="2616618"/>
          </a:xfrm>
          <a:custGeom>
            <a:rect b="b" l="l" r="r" t="t"/>
            <a:pathLst>
              <a:path extrusionOk="0" h="2616618" w="2616618">
                <a:moveTo>
                  <a:pt x="0" y="0"/>
                </a:moveTo>
                <a:lnTo>
                  <a:pt x="2616618" y="0"/>
                </a:lnTo>
                <a:lnTo>
                  <a:pt x="2616618" y="2616618"/>
                </a:lnTo>
                <a:lnTo>
                  <a:pt x="0" y="2616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1823316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Vos canaux de communication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714825" y="1715075"/>
            <a:ext cx="16858350" cy="73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Site internet : </a:t>
            </a:r>
            <a:r>
              <a:rPr b="0" i="0" lang="en-US" sz="36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https://sport-u-occitanie.com/sports-co-montpellier/sports-co-montpellier-football/</a:t>
            </a: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Groupe Whats’app Cap sport CO </a:t>
            </a:r>
            <a:endParaRPr/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973208" y="4080450"/>
            <a:ext cx="1138732" cy="1145398"/>
          </a:xfrm>
          <a:custGeom>
            <a:rect b="b" l="l" r="r" t="t"/>
            <a:pathLst>
              <a:path extrusionOk="0" h="1145398" w="1138732">
                <a:moveTo>
                  <a:pt x="0" y="0"/>
                </a:moveTo>
                <a:lnTo>
                  <a:pt x="1138732" y="0"/>
                </a:lnTo>
                <a:lnTo>
                  <a:pt x="1138732" y="1145398"/>
                </a:lnTo>
                <a:lnTo>
                  <a:pt x="0" y="1145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2"/>
          <p:cNvSpPr/>
          <p:nvPr/>
        </p:nvSpPr>
        <p:spPr>
          <a:xfrm>
            <a:off x="10396150" y="3136445"/>
            <a:ext cx="4474950" cy="6329500"/>
          </a:xfrm>
          <a:custGeom>
            <a:rect b="b" l="l" r="r" t="t"/>
            <a:pathLst>
              <a:path extrusionOk="0" h="6329500" w="4474950">
                <a:moveTo>
                  <a:pt x="0" y="0"/>
                </a:moveTo>
                <a:lnTo>
                  <a:pt x="4474950" y="0"/>
                </a:lnTo>
                <a:lnTo>
                  <a:pt x="4474950" y="6329500"/>
                </a:lnTo>
                <a:lnTo>
                  <a:pt x="0" y="6329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1693977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FORMATION ARBITRE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714825" y="2263025"/>
            <a:ext cx="16858350" cy="6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Formation théorique</a:t>
            </a:r>
            <a:endParaRPr/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Lundi 14 octobre 2024</a:t>
            </a:r>
            <a:endParaRPr/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18h30 -  21h00</a:t>
            </a:r>
            <a:endParaRPr/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Formation pratique </a:t>
            </a:r>
            <a:endParaRPr/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sur les matchs du championnat d’académie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10882223" y="1081545"/>
            <a:ext cx="5446086" cy="7706692"/>
          </a:xfrm>
          <a:custGeom>
            <a:rect b="b" l="l" r="r" t="t"/>
            <a:pathLst>
              <a:path extrusionOk="0" h="7706692" w="5446086">
                <a:moveTo>
                  <a:pt x="0" y="0"/>
                </a:moveTo>
                <a:lnTo>
                  <a:pt x="5446086" y="0"/>
                </a:lnTo>
                <a:lnTo>
                  <a:pt x="5446086" y="7706692"/>
                </a:lnTo>
                <a:lnTo>
                  <a:pt x="0" y="7706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3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126" name="Google Shape;126;p3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3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/>
        </p:nvSpPr>
        <p:spPr>
          <a:xfrm>
            <a:off x="1693977" y="352075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 sur les équipes inscrites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714825" y="2263025"/>
            <a:ext cx="16858350" cy="6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Validation des équipes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714825" y="3429000"/>
            <a:ext cx="4611000" cy="76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FOOT à 11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Polytech Féminine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MBS Montpellier Business School</a:t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Amos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UM FC CROUS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des Mines ALES</a:t>
            </a:r>
            <a:endParaRPr b="1"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Paul Valéry</a:t>
            </a:r>
            <a:endParaRPr b="1"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NIMES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KINE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SCIENCES ECO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Chimie ENSCM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SUPAGRO</a:t>
            </a:r>
            <a:endParaRPr/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UM Moma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6633625" y="4331050"/>
            <a:ext cx="4400700" cy="5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FOOT à 7</a:t>
            </a:r>
            <a:endParaRPr/>
          </a:p>
          <a:p>
            <a:pPr indent="0" lvl="0" marL="0" marR="0" rtl="0" algn="l">
              <a:lnSpc>
                <a:spcPct val="98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CESI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ARCHI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Medecine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WIN SPORT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Paul Valéry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Paul Valéry 2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UM IUT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UM Moma </a:t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UPV3 samuel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JETSEPT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214375" y="4331050"/>
            <a:ext cx="4400550" cy="5098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FUTSAL Masculin</a:t>
            </a:r>
            <a:endParaRPr/>
          </a:p>
          <a:p>
            <a:pPr indent="0" lvl="0" marL="0" marR="0" rtl="0" algn="l">
              <a:lnSpc>
                <a:spcPct val="1136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des Mines ALES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des Mines ALES 2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KINE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CESI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NIMES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NIMES 2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Paul Valéry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 Montpellier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UM Kine 2</a:t>
            </a:r>
            <a:endParaRPr/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4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142" name="Google Shape;142;p4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4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4" name="Google Shape;144;p4"/>
          <p:cNvGrpSpPr/>
          <p:nvPr/>
        </p:nvGrpSpPr>
        <p:grpSpPr>
          <a:xfrm>
            <a:off x="11298700" y="414000"/>
            <a:ext cx="6231922" cy="3239344"/>
            <a:chOff x="0" y="-57133"/>
            <a:chExt cx="8309229" cy="4319126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8309229" cy="4261993"/>
            </a:xfrm>
            <a:custGeom>
              <a:rect b="b" l="l" r="r" t="t"/>
              <a:pathLst>
                <a:path extrusionOk="0" h="4261993" w="8309229">
                  <a:moveTo>
                    <a:pt x="25400" y="0"/>
                  </a:moveTo>
                  <a:lnTo>
                    <a:pt x="8283829" y="0"/>
                  </a:lnTo>
                  <a:cubicBezTo>
                    <a:pt x="8297799" y="0"/>
                    <a:pt x="8309229" y="11430"/>
                    <a:pt x="8309229" y="25400"/>
                  </a:cubicBezTo>
                  <a:lnTo>
                    <a:pt x="8309229" y="4236593"/>
                  </a:lnTo>
                  <a:cubicBezTo>
                    <a:pt x="8309229" y="4250563"/>
                    <a:pt x="8297799" y="4261993"/>
                    <a:pt x="8283829" y="4261993"/>
                  </a:cubicBezTo>
                  <a:lnTo>
                    <a:pt x="25400" y="4261993"/>
                  </a:lnTo>
                  <a:cubicBezTo>
                    <a:pt x="11430" y="4261993"/>
                    <a:pt x="0" y="4250563"/>
                    <a:pt x="0" y="4236593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4236593"/>
                  </a:lnTo>
                  <a:lnTo>
                    <a:pt x="25400" y="4236593"/>
                  </a:lnTo>
                  <a:lnTo>
                    <a:pt x="25400" y="4211193"/>
                  </a:lnTo>
                  <a:lnTo>
                    <a:pt x="8283829" y="4211193"/>
                  </a:lnTo>
                  <a:lnTo>
                    <a:pt x="8283829" y="4236593"/>
                  </a:lnTo>
                  <a:lnTo>
                    <a:pt x="8258429" y="4236593"/>
                  </a:lnTo>
                  <a:lnTo>
                    <a:pt x="8258429" y="25400"/>
                  </a:lnTo>
                  <a:lnTo>
                    <a:pt x="8283829" y="25400"/>
                  </a:lnTo>
                  <a:lnTo>
                    <a:pt x="828382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AB4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0" y="-57133"/>
              <a:ext cx="8309100" cy="42621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inscription Championnat de France ECOLE</a:t>
              </a:r>
              <a:endParaRPr b="0" i="0" sz="2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rgbClr val="595959"/>
                </a:solidFill>
              </a:endParaRPr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Ec Kiné   /  MBS  / SUPAGRO</a:t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EPF  / Ec Mines Ales </a:t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595959"/>
                  </a:solidFill>
                </a:rPr>
                <a:t>Jeudi 21 novembre 2024 </a:t>
              </a:r>
              <a:endParaRPr b="0" i="0" sz="2799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/>
        </p:nvSpPr>
        <p:spPr>
          <a:xfrm>
            <a:off x="1693977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Championnat ACADEMIE  FOOTBALL à 11 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1317675" y="2232900"/>
            <a:ext cx="4400550" cy="681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FOOT à 11</a:t>
            </a:r>
            <a:endParaRPr/>
          </a:p>
          <a:p>
            <a:pPr indent="0" lvl="0" marL="0" marR="0" rtl="0" algn="l">
              <a:lnSpc>
                <a:spcPct val="98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Poule 10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MBS Montpellier Bussiness School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des Mines ALES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Polytech Féminine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Paul Valéry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UM FC CROUS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Amos</a:t>
            </a:r>
            <a:endParaRPr/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7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Poule 11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KINE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NIMES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SCIENCES ECO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Chimie ENSCM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SUPAGRO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UM Moma </a:t>
            </a:r>
            <a:endParaRPr/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7236850" y="2480400"/>
            <a:ext cx="10121741" cy="6387465"/>
            <a:chOff x="0" y="-76200"/>
            <a:chExt cx="13495655" cy="8516620"/>
          </a:xfrm>
        </p:grpSpPr>
        <p:sp>
          <p:nvSpPr>
            <p:cNvPr id="158" name="Google Shape;158;p5"/>
            <p:cNvSpPr/>
            <p:nvPr/>
          </p:nvSpPr>
          <p:spPr>
            <a:xfrm>
              <a:off x="0" y="0"/>
              <a:ext cx="13495655" cy="8440420"/>
            </a:xfrm>
            <a:custGeom>
              <a:rect b="b" l="l" r="r" t="t"/>
              <a:pathLst>
                <a:path extrusionOk="0" h="8440420" w="13495655">
                  <a:moveTo>
                    <a:pt x="25400" y="0"/>
                  </a:moveTo>
                  <a:lnTo>
                    <a:pt x="13470255" y="0"/>
                  </a:lnTo>
                  <a:cubicBezTo>
                    <a:pt x="13484225" y="0"/>
                    <a:pt x="13495655" y="11430"/>
                    <a:pt x="13495655" y="25400"/>
                  </a:cubicBezTo>
                  <a:lnTo>
                    <a:pt x="13495655" y="8415020"/>
                  </a:lnTo>
                  <a:cubicBezTo>
                    <a:pt x="13495655" y="8428989"/>
                    <a:pt x="13484225" y="8440420"/>
                    <a:pt x="13470255" y="8440420"/>
                  </a:cubicBezTo>
                  <a:lnTo>
                    <a:pt x="25400" y="8440420"/>
                  </a:lnTo>
                  <a:cubicBezTo>
                    <a:pt x="11430" y="8440420"/>
                    <a:pt x="0" y="8428989"/>
                    <a:pt x="0" y="8415020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415020"/>
                  </a:lnTo>
                  <a:lnTo>
                    <a:pt x="25400" y="8415020"/>
                  </a:lnTo>
                  <a:lnTo>
                    <a:pt x="25400" y="8389620"/>
                  </a:lnTo>
                  <a:lnTo>
                    <a:pt x="13470255" y="8389620"/>
                  </a:lnTo>
                  <a:lnTo>
                    <a:pt x="13470255" y="8415020"/>
                  </a:lnTo>
                  <a:lnTo>
                    <a:pt x="13444855" y="8415020"/>
                  </a:lnTo>
                  <a:lnTo>
                    <a:pt x="13444855" y="25400"/>
                  </a:lnTo>
                  <a:lnTo>
                    <a:pt x="13470255" y="25400"/>
                  </a:lnTo>
                  <a:lnTo>
                    <a:pt x="13470255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0" y="-76200"/>
              <a:ext cx="13495600" cy="8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rPr>
                <a:t>Proposition de formule </a:t>
              </a:r>
              <a:endParaRPr/>
            </a:p>
            <a:p>
              <a:pPr indent="0" lvl="0" marL="0" marR="0" rtl="0" algn="l">
                <a:lnSpc>
                  <a:spcPct val="933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Championnat d’académie sur toute l’année.</a:t>
              </a:r>
              <a:endParaRPr/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 poules   6 équipes = 5 matchs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½ finales croisées - finale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puis matchs de classements</a:t>
              </a:r>
              <a:endParaRPr/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Début des compétitions : jeudi 24 octobre 2024 à 18h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1er match         UM Moma / UM Sciences </a:t>
              </a:r>
              <a:endParaRPr/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5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161" name="Google Shape;161;p5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5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/>
        </p:nvSpPr>
        <p:spPr>
          <a:xfrm>
            <a:off x="1693977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Championnat  Académie FOOT à 7 </a:t>
            </a:r>
            <a:endParaRPr/>
          </a:p>
        </p:txBody>
      </p:sp>
      <p:grpSp>
        <p:nvGrpSpPr>
          <p:cNvPr id="172" name="Google Shape;172;p6"/>
          <p:cNvGrpSpPr/>
          <p:nvPr/>
        </p:nvGrpSpPr>
        <p:grpSpPr>
          <a:xfrm>
            <a:off x="8520200" y="2171426"/>
            <a:ext cx="8838343" cy="6696456"/>
            <a:chOff x="0" y="-76200"/>
            <a:chExt cx="11784457" cy="8928608"/>
          </a:xfrm>
        </p:grpSpPr>
        <p:sp>
          <p:nvSpPr>
            <p:cNvPr id="173" name="Google Shape;173;p6"/>
            <p:cNvSpPr/>
            <p:nvPr/>
          </p:nvSpPr>
          <p:spPr>
            <a:xfrm>
              <a:off x="0" y="0"/>
              <a:ext cx="11784457" cy="8852408"/>
            </a:xfrm>
            <a:custGeom>
              <a:rect b="b" l="l" r="r" t="t"/>
              <a:pathLst>
                <a:path extrusionOk="0" h="8852408" w="11784457">
                  <a:moveTo>
                    <a:pt x="25400" y="0"/>
                  </a:moveTo>
                  <a:lnTo>
                    <a:pt x="11759057" y="0"/>
                  </a:lnTo>
                  <a:cubicBezTo>
                    <a:pt x="11773026" y="0"/>
                    <a:pt x="11784457" y="11430"/>
                    <a:pt x="11784457" y="25400"/>
                  </a:cubicBezTo>
                  <a:lnTo>
                    <a:pt x="11784457" y="8827008"/>
                  </a:lnTo>
                  <a:cubicBezTo>
                    <a:pt x="11784457" y="8840977"/>
                    <a:pt x="11773026" y="8852408"/>
                    <a:pt x="11759057" y="8852408"/>
                  </a:cubicBezTo>
                  <a:lnTo>
                    <a:pt x="25400" y="8852408"/>
                  </a:lnTo>
                  <a:cubicBezTo>
                    <a:pt x="11430" y="8852408"/>
                    <a:pt x="0" y="8840977"/>
                    <a:pt x="0" y="8827008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827008"/>
                  </a:lnTo>
                  <a:lnTo>
                    <a:pt x="25400" y="8827008"/>
                  </a:lnTo>
                  <a:lnTo>
                    <a:pt x="25400" y="8801608"/>
                  </a:lnTo>
                  <a:lnTo>
                    <a:pt x="11759057" y="8801608"/>
                  </a:lnTo>
                  <a:lnTo>
                    <a:pt x="11759057" y="8827008"/>
                  </a:lnTo>
                  <a:lnTo>
                    <a:pt x="11733657" y="8827008"/>
                  </a:lnTo>
                  <a:lnTo>
                    <a:pt x="11733657" y="25400"/>
                  </a:lnTo>
                  <a:lnTo>
                    <a:pt x="11759057" y="25400"/>
                  </a:lnTo>
                  <a:lnTo>
                    <a:pt x="11759057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0" y="-76200"/>
              <a:ext cx="11784400" cy="89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rPr>
                <a:t>Proposition de formule </a:t>
              </a:r>
              <a:endParaRPr/>
            </a:p>
            <a:p>
              <a:pPr indent="0" lvl="0" marL="0" marR="0" rtl="0" algn="l">
                <a:lnSpc>
                  <a:spcPct val="933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Championnat d’académie sur toute l’année.</a:t>
              </a:r>
              <a:endParaRPr/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phase de brassage = 2 poules de 5 phases finales =  2 poules de 5 de niveaux </a:t>
              </a:r>
              <a:endParaRPr/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Début des compétitions : lundi 4 novembre 2024 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18h = UM Moma / UPV3 Samuel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   Terrain Pompignane</a:t>
              </a:r>
              <a:endParaRPr/>
            </a:p>
            <a:p>
              <a:pPr indent="0" lvl="0" marL="0" marR="0" rtl="0" algn="l">
                <a:lnSpc>
                  <a:spcPct val="1291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6"/>
          <p:cNvSpPr txBox="1"/>
          <p:nvPr/>
        </p:nvSpPr>
        <p:spPr>
          <a:xfrm>
            <a:off x="1011425" y="2329700"/>
            <a:ext cx="4400550" cy="630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FOOT à 7</a:t>
            </a:r>
            <a:endParaRPr/>
          </a:p>
          <a:p>
            <a:pPr indent="0" lvl="0" marL="0" marR="0" rtl="0" algn="l">
              <a:lnSpc>
                <a:spcPct val="98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Poule 13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CESI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Paul Valéry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UM Moma 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UPV3  Samuel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WIN SPORT</a:t>
            </a:r>
            <a:endParaRPr/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79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Poule 14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ARCHI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Médecine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Paul Valéry 2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UM IUT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JET SEPT </a:t>
            </a:r>
            <a:endParaRPr/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6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177" name="Google Shape;177;p6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6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/>
        </p:nvSpPr>
        <p:spPr>
          <a:xfrm>
            <a:off x="1806384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 sur les équipes inscrites féminines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714825" y="2263025"/>
            <a:ext cx="16858350" cy="6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Validation des équipes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1398475" y="3556950"/>
            <a:ext cx="4400550" cy="5098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FOOT à 8</a:t>
            </a:r>
            <a:endParaRPr/>
          </a:p>
          <a:p>
            <a:pPr indent="0" lvl="0" marL="0" marR="0" rtl="0" algn="l">
              <a:lnSpc>
                <a:spcPct val="98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des Mines ALES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MBS Montpellier Business School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KINE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NIMES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SUP AGRO Montpellier</a:t>
            </a:r>
            <a:endParaRPr/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Montpellier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Montpellier 2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 Paul Valery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 Paul Valery 2</a:t>
            </a:r>
            <a:endParaRPr/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7264425" y="3699550"/>
            <a:ext cx="4400550" cy="47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FUTSAL féminin</a:t>
            </a:r>
            <a:endParaRPr/>
          </a:p>
          <a:p>
            <a:pPr indent="0" lvl="0" marL="0" marR="0" rtl="0" algn="l">
              <a:lnSpc>
                <a:spcPct val="1136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KINE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NIMES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Paul Valéry</a:t>
            </a:r>
            <a:endParaRPr/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>
            <a:off x="12816150" y="1698338"/>
            <a:ext cx="4621530" cy="3319763"/>
            <a:chOff x="0" y="-57150"/>
            <a:chExt cx="6162040" cy="4426350"/>
          </a:xfrm>
        </p:grpSpPr>
        <p:sp>
          <p:nvSpPr>
            <p:cNvPr id="192" name="Google Shape;192;p7"/>
            <p:cNvSpPr/>
            <p:nvPr/>
          </p:nvSpPr>
          <p:spPr>
            <a:xfrm>
              <a:off x="0" y="0"/>
              <a:ext cx="6162040" cy="4369181"/>
            </a:xfrm>
            <a:custGeom>
              <a:rect b="b" l="l" r="r" t="t"/>
              <a:pathLst>
                <a:path extrusionOk="0" h="4369181" w="6162040">
                  <a:moveTo>
                    <a:pt x="25400" y="0"/>
                  </a:moveTo>
                  <a:lnTo>
                    <a:pt x="6136640" y="0"/>
                  </a:lnTo>
                  <a:cubicBezTo>
                    <a:pt x="6150610" y="0"/>
                    <a:pt x="6162040" y="11430"/>
                    <a:pt x="6162040" y="25400"/>
                  </a:cubicBezTo>
                  <a:lnTo>
                    <a:pt x="6162040" y="4343781"/>
                  </a:lnTo>
                  <a:cubicBezTo>
                    <a:pt x="6162040" y="4357751"/>
                    <a:pt x="6150610" y="4369181"/>
                    <a:pt x="6136640" y="4369181"/>
                  </a:cubicBezTo>
                  <a:lnTo>
                    <a:pt x="25400" y="4369181"/>
                  </a:lnTo>
                  <a:cubicBezTo>
                    <a:pt x="11430" y="4369181"/>
                    <a:pt x="0" y="4357751"/>
                    <a:pt x="0" y="4343781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4343781"/>
                  </a:lnTo>
                  <a:lnTo>
                    <a:pt x="25400" y="4343781"/>
                  </a:lnTo>
                  <a:lnTo>
                    <a:pt x="25400" y="4318381"/>
                  </a:lnTo>
                  <a:lnTo>
                    <a:pt x="6136640" y="4318381"/>
                  </a:lnTo>
                  <a:lnTo>
                    <a:pt x="6136640" y="4343781"/>
                  </a:lnTo>
                  <a:lnTo>
                    <a:pt x="6111240" y="4343781"/>
                  </a:lnTo>
                  <a:lnTo>
                    <a:pt x="6111240" y="25400"/>
                  </a:lnTo>
                  <a:lnTo>
                    <a:pt x="6136640" y="25400"/>
                  </a:lnTo>
                  <a:lnTo>
                    <a:pt x="613664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0" y="-57150"/>
              <a:ext cx="6162000" cy="442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Inscription au Championnat de France Ecole -  Foot à 8</a:t>
              </a:r>
              <a:endParaRPr/>
            </a:p>
            <a:p>
              <a:pPr indent="0" lvl="0" marL="0" marR="0" rtl="0" algn="l">
                <a:lnSpc>
                  <a:spcPct val="1291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MBS</a:t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99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7"/>
          <p:cNvGrpSpPr/>
          <p:nvPr/>
        </p:nvGrpSpPr>
        <p:grpSpPr>
          <a:xfrm>
            <a:off x="12816150" y="5760588"/>
            <a:ext cx="4621530" cy="3319763"/>
            <a:chOff x="0" y="-57150"/>
            <a:chExt cx="6162040" cy="4426350"/>
          </a:xfrm>
        </p:grpSpPr>
        <p:sp>
          <p:nvSpPr>
            <p:cNvPr id="195" name="Google Shape;195;p7"/>
            <p:cNvSpPr/>
            <p:nvPr/>
          </p:nvSpPr>
          <p:spPr>
            <a:xfrm>
              <a:off x="0" y="0"/>
              <a:ext cx="6162040" cy="4369181"/>
            </a:xfrm>
            <a:custGeom>
              <a:rect b="b" l="l" r="r" t="t"/>
              <a:pathLst>
                <a:path extrusionOk="0" h="4369181" w="6162040">
                  <a:moveTo>
                    <a:pt x="25400" y="0"/>
                  </a:moveTo>
                  <a:lnTo>
                    <a:pt x="6136640" y="0"/>
                  </a:lnTo>
                  <a:cubicBezTo>
                    <a:pt x="6150610" y="0"/>
                    <a:pt x="6162040" y="11430"/>
                    <a:pt x="6162040" y="25400"/>
                  </a:cubicBezTo>
                  <a:lnTo>
                    <a:pt x="6162040" y="4343781"/>
                  </a:lnTo>
                  <a:cubicBezTo>
                    <a:pt x="6162040" y="4357751"/>
                    <a:pt x="6150610" y="4369181"/>
                    <a:pt x="6136640" y="4369181"/>
                  </a:cubicBezTo>
                  <a:lnTo>
                    <a:pt x="25400" y="4369181"/>
                  </a:lnTo>
                  <a:cubicBezTo>
                    <a:pt x="11430" y="4369181"/>
                    <a:pt x="0" y="4357751"/>
                    <a:pt x="0" y="4343781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4343781"/>
                  </a:lnTo>
                  <a:lnTo>
                    <a:pt x="25400" y="4343781"/>
                  </a:lnTo>
                  <a:lnTo>
                    <a:pt x="25400" y="4318381"/>
                  </a:lnTo>
                  <a:lnTo>
                    <a:pt x="6136640" y="4318381"/>
                  </a:lnTo>
                  <a:lnTo>
                    <a:pt x="6136640" y="4343781"/>
                  </a:lnTo>
                  <a:lnTo>
                    <a:pt x="6111240" y="4343781"/>
                  </a:lnTo>
                  <a:lnTo>
                    <a:pt x="6111240" y="25400"/>
                  </a:lnTo>
                  <a:lnTo>
                    <a:pt x="6136640" y="25400"/>
                  </a:lnTo>
                  <a:lnTo>
                    <a:pt x="613664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0" y="-57150"/>
              <a:ext cx="6162000" cy="442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Inscription au Championnat de France Univ -  Foot à 8</a:t>
              </a:r>
              <a:endParaRPr/>
            </a:p>
            <a:p>
              <a:pPr indent="0" lvl="0" marL="0" marR="0" rtl="0" algn="l">
                <a:lnSpc>
                  <a:spcPct val="1291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U Nimes </a:t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U Montpellier</a:t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UPV </a:t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99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7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198" name="Google Shape;198;p7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7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/>
        </p:nvSpPr>
        <p:spPr>
          <a:xfrm>
            <a:off x="1693977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FOOT à 8 féminin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714825" y="2367800"/>
            <a:ext cx="5084550" cy="6678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FOOT à 8</a:t>
            </a:r>
            <a:endParaRPr/>
          </a:p>
          <a:p>
            <a:pPr indent="0" lvl="0" marL="0" marR="0" rtl="0" algn="l">
              <a:lnSpc>
                <a:spcPct val="1143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Ecole des Mines ALES</a:t>
            </a:r>
            <a:endParaRPr/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MBS Montpellier Business School</a:t>
            </a:r>
            <a:endParaRPr/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Montpellier Celia et Dina</a:t>
            </a:r>
            <a:endParaRPr/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 Paul Valery 1 </a:t>
            </a:r>
            <a:endParaRPr/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SUP AGRO Montpellier</a:t>
            </a:r>
            <a:endParaRPr/>
          </a:p>
          <a:p>
            <a:pPr indent="0" lvl="0" marL="0" marR="0" rtl="0" algn="l">
              <a:lnSpc>
                <a:spcPct val="2235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2235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NIMES</a:t>
            </a:r>
            <a:endParaRPr/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Montpellier Lea et Marion</a:t>
            </a:r>
            <a:endParaRPr/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KINE</a:t>
            </a:r>
            <a:endParaRPr/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 Paul Valery 2</a:t>
            </a:r>
            <a:endParaRPr/>
          </a:p>
          <a:p>
            <a:pPr indent="0" lvl="0" marL="0" marR="0" rtl="0" algn="l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Jet Sept</a:t>
            </a:r>
            <a:endParaRPr/>
          </a:p>
          <a:p>
            <a:pPr indent="0" lvl="0" marL="0" marR="0" rtl="0" algn="l">
              <a:lnSpc>
                <a:spcPct val="19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9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2235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0" name="Google Shape;210;p8"/>
          <p:cNvGrpSpPr/>
          <p:nvPr/>
        </p:nvGrpSpPr>
        <p:grpSpPr>
          <a:xfrm>
            <a:off x="5994250" y="1939800"/>
            <a:ext cx="11873103" cy="6928050"/>
            <a:chOff x="0" y="-76200"/>
            <a:chExt cx="15830804" cy="9237400"/>
          </a:xfrm>
        </p:grpSpPr>
        <p:sp>
          <p:nvSpPr>
            <p:cNvPr id="211" name="Google Shape;211;p8"/>
            <p:cNvSpPr/>
            <p:nvPr/>
          </p:nvSpPr>
          <p:spPr>
            <a:xfrm>
              <a:off x="0" y="0"/>
              <a:ext cx="15830804" cy="9161145"/>
            </a:xfrm>
            <a:custGeom>
              <a:rect b="b" l="l" r="r" t="t"/>
              <a:pathLst>
                <a:path extrusionOk="0" h="9161145" w="15830804">
                  <a:moveTo>
                    <a:pt x="25400" y="0"/>
                  </a:moveTo>
                  <a:lnTo>
                    <a:pt x="15805404" y="0"/>
                  </a:lnTo>
                  <a:cubicBezTo>
                    <a:pt x="15819374" y="0"/>
                    <a:pt x="15830804" y="11430"/>
                    <a:pt x="15830804" y="25400"/>
                  </a:cubicBezTo>
                  <a:lnTo>
                    <a:pt x="15830804" y="9135745"/>
                  </a:lnTo>
                  <a:cubicBezTo>
                    <a:pt x="15830804" y="9149714"/>
                    <a:pt x="15819374" y="9161145"/>
                    <a:pt x="15805404" y="9161145"/>
                  </a:cubicBezTo>
                  <a:lnTo>
                    <a:pt x="25400" y="9161145"/>
                  </a:lnTo>
                  <a:cubicBezTo>
                    <a:pt x="11430" y="9161145"/>
                    <a:pt x="0" y="9149714"/>
                    <a:pt x="0" y="913574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9135745"/>
                  </a:lnTo>
                  <a:lnTo>
                    <a:pt x="25400" y="9135745"/>
                  </a:lnTo>
                  <a:lnTo>
                    <a:pt x="25400" y="9110345"/>
                  </a:lnTo>
                  <a:lnTo>
                    <a:pt x="15805404" y="9110345"/>
                  </a:lnTo>
                  <a:lnTo>
                    <a:pt x="15805404" y="9135745"/>
                  </a:lnTo>
                  <a:lnTo>
                    <a:pt x="15780004" y="9135745"/>
                  </a:lnTo>
                  <a:lnTo>
                    <a:pt x="15780004" y="25400"/>
                  </a:lnTo>
                  <a:lnTo>
                    <a:pt x="15805404" y="25400"/>
                  </a:lnTo>
                  <a:lnTo>
                    <a:pt x="15805404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0" y="-76200"/>
              <a:ext cx="15830800" cy="92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rPr>
                <a:t>Proposition de formule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Championnat d’académie sur toute l’année.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formule à déterminer = 2 poules 5 équipes </a:t>
              </a:r>
              <a:endParaRPr/>
            </a:p>
            <a:p>
              <a:pPr indent="0" lvl="0" marL="0" marR="0" rtl="0" algn="l">
                <a:lnSpc>
                  <a:spcPct val="1291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½ finale croisées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matchs classements</a:t>
              </a:r>
              <a:endParaRPr/>
            </a:p>
            <a:p>
              <a:pPr indent="0" lvl="0" marL="0" marR="0" rtl="0" algn="l">
                <a:lnSpc>
                  <a:spcPct val="1291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Début des compétitions : mercredi 13 novembre 2024 </a:t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                       20h30</a:t>
              </a:r>
              <a:endParaRPr/>
            </a:p>
            <a:p>
              <a:pPr indent="0" lvl="0" marL="0" marR="0" rtl="0" algn="l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99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Lieu : Terrain du Pic Saint Loup - Saint Clement de riviere</a:t>
              </a:r>
              <a:endParaRPr/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temps de jeu : 2 x 35 ‘ - 10 min mi temps </a:t>
              </a:r>
              <a:endParaRPr/>
            </a:p>
          </p:txBody>
        </p:sp>
      </p:grpSp>
      <p:sp>
        <p:nvSpPr>
          <p:cNvPr id="213" name="Google Shape;213;p8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214" name="Google Shape;214;p8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8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/>
        </p:nvSpPr>
        <p:spPr>
          <a:xfrm>
            <a:off x="1839461" y="442650"/>
            <a:ext cx="16858350" cy="10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FUTSAL Féminin</a:t>
            </a:r>
            <a:endParaRPr/>
          </a:p>
        </p:txBody>
      </p:sp>
      <p:grpSp>
        <p:nvGrpSpPr>
          <p:cNvPr id="225" name="Google Shape;225;p9"/>
          <p:cNvGrpSpPr/>
          <p:nvPr/>
        </p:nvGrpSpPr>
        <p:grpSpPr>
          <a:xfrm>
            <a:off x="7236850" y="2480400"/>
            <a:ext cx="10121741" cy="6387465"/>
            <a:chOff x="0" y="-76200"/>
            <a:chExt cx="13495655" cy="8516620"/>
          </a:xfrm>
        </p:grpSpPr>
        <p:sp>
          <p:nvSpPr>
            <p:cNvPr id="226" name="Google Shape;226;p9"/>
            <p:cNvSpPr/>
            <p:nvPr/>
          </p:nvSpPr>
          <p:spPr>
            <a:xfrm>
              <a:off x="0" y="0"/>
              <a:ext cx="13495655" cy="8440420"/>
            </a:xfrm>
            <a:custGeom>
              <a:rect b="b" l="l" r="r" t="t"/>
              <a:pathLst>
                <a:path extrusionOk="0" h="8440420" w="13495655">
                  <a:moveTo>
                    <a:pt x="25400" y="0"/>
                  </a:moveTo>
                  <a:lnTo>
                    <a:pt x="13470255" y="0"/>
                  </a:lnTo>
                  <a:cubicBezTo>
                    <a:pt x="13484225" y="0"/>
                    <a:pt x="13495655" y="11430"/>
                    <a:pt x="13495655" y="25400"/>
                  </a:cubicBezTo>
                  <a:lnTo>
                    <a:pt x="13495655" y="8415020"/>
                  </a:lnTo>
                  <a:cubicBezTo>
                    <a:pt x="13495655" y="8428989"/>
                    <a:pt x="13484225" y="8440420"/>
                    <a:pt x="13470255" y="8440420"/>
                  </a:cubicBezTo>
                  <a:lnTo>
                    <a:pt x="25400" y="8440420"/>
                  </a:lnTo>
                  <a:cubicBezTo>
                    <a:pt x="11430" y="8440420"/>
                    <a:pt x="0" y="8428989"/>
                    <a:pt x="0" y="8415020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415020"/>
                  </a:lnTo>
                  <a:lnTo>
                    <a:pt x="25400" y="8415020"/>
                  </a:lnTo>
                  <a:lnTo>
                    <a:pt x="25400" y="8389620"/>
                  </a:lnTo>
                  <a:lnTo>
                    <a:pt x="13470255" y="8389620"/>
                  </a:lnTo>
                  <a:lnTo>
                    <a:pt x="13470255" y="8415020"/>
                  </a:lnTo>
                  <a:lnTo>
                    <a:pt x="13444855" y="8415020"/>
                  </a:lnTo>
                  <a:lnTo>
                    <a:pt x="13444855" y="25400"/>
                  </a:lnTo>
                  <a:lnTo>
                    <a:pt x="13470255" y="25400"/>
                  </a:lnTo>
                  <a:lnTo>
                    <a:pt x="13470255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0" y="-76200"/>
              <a:ext cx="13495600" cy="8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4285F4"/>
                  </a:solidFill>
                  <a:latin typeface="Arial"/>
                  <a:ea typeface="Arial"/>
                  <a:cs typeface="Arial"/>
                  <a:sym typeface="Arial"/>
                </a:rPr>
                <a:t>Proposition de formule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 Tournois promotionnels : dates à déterminer </a:t>
              </a:r>
              <a:endParaRPr/>
            </a:p>
            <a:p>
              <a:pPr indent="-419100" lvl="0" marL="45720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000"/>
                <a:buChar char="-"/>
              </a:pPr>
              <a:r>
                <a:rPr lang="en-US" sz="3000">
                  <a:solidFill>
                    <a:srgbClr val="595959"/>
                  </a:solidFill>
                </a:rPr>
                <a:t>samedi 16 novembre 2024    15h /17h</a:t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 Tournois qualificatifs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1 avant vacances de Noel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1 avant le 20 février 2025</a:t>
              </a:r>
              <a:endParaRPr/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retour championnat de ligue : 28 février 2025</a:t>
              </a:r>
              <a:endParaRPr/>
            </a:p>
            <a:p>
              <a:pPr indent="0" lvl="0" marL="0" marR="0" rtl="0" algn="l">
                <a:lnSpc>
                  <a:spcPct val="1119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9"/>
          <p:cNvSpPr txBox="1"/>
          <p:nvPr/>
        </p:nvSpPr>
        <p:spPr>
          <a:xfrm>
            <a:off x="1092225" y="3027300"/>
            <a:ext cx="4400550" cy="47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FUTSAL féminin</a:t>
            </a:r>
            <a:endParaRPr/>
          </a:p>
          <a:p>
            <a:pPr indent="0" lvl="0" marL="0" marR="0" rtl="0" algn="l">
              <a:lnSpc>
                <a:spcPct val="1136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 KINE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MONTPELLIER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U. NIMES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Univ. Paul Valéry</a:t>
            </a:r>
            <a:endParaRPr/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931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9"/>
          <p:cNvSpPr/>
          <p:nvPr/>
        </p:nvSpPr>
        <p:spPr>
          <a:xfrm rot="-5400000">
            <a:off x="14967303" y="8109234"/>
            <a:ext cx="1179572" cy="3141823"/>
          </a:xfrm>
          <a:custGeom>
            <a:rect b="b" l="l" r="r" t="t"/>
            <a:pathLst>
              <a:path extrusionOk="0" h="2983865" w="1120267">
                <a:moveTo>
                  <a:pt x="0" y="0"/>
                </a:moveTo>
                <a:lnTo>
                  <a:pt x="1120267" y="2983865"/>
                </a:lnTo>
                <a:lnTo>
                  <a:pt x="0" y="2983865"/>
                </a:lnTo>
                <a:lnTo>
                  <a:pt x="0" y="0"/>
                </a:lnTo>
                <a:close/>
              </a:path>
            </a:pathLst>
          </a:custGeom>
          <a:solidFill>
            <a:srgbClr val="0C4970"/>
          </a:solidFill>
          <a:ln>
            <a:noFill/>
          </a:ln>
        </p:spPr>
      </p:sp>
      <p:sp>
        <p:nvSpPr>
          <p:cNvPr id="230" name="Google Shape;230;p9"/>
          <p:cNvSpPr/>
          <p:nvPr/>
        </p:nvSpPr>
        <p:spPr>
          <a:xfrm>
            <a:off x="17242286" y="8644891"/>
            <a:ext cx="1045714" cy="1642109"/>
          </a:xfrm>
          <a:custGeom>
            <a:rect b="b" l="l" r="r" t="t"/>
            <a:pathLst>
              <a:path extrusionOk="0" h="1642109" w="1045714">
                <a:moveTo>
                  <a:pt x="0" y="0"/>
                </a:moveTo>
                <a:lnTo>
                  <a:pt x="1045714" y="0"/>
                </a:lnTo>
                <a:lnTo>
                  <a:pt x="1045714" y="1642109"/>
                </a:lnTo>
                <a:lnTo>
                  <a:pt x="0" y="164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9"/>
          <p:cNvSpPr/>
          <p:nvPr/>
        </p:nvSpPr>
        <p:spPr>
          <a:xfrm>
            <a:off x="0" y="0"/>
            <a:ext cx="1693977" cy="1693977"/>
          </a:xfrm>
          <a:custGeom>
            <a:rect b="b" l="l" r="r" t="t"/>
            <a:pathLst>
              <a:path extrusionOk="0" h="1693977" w="1693977">
                <a:moveTo>
                  <a:pt x="0" y="0"/>
                </a:moveTo>
                <a:lnTo>
                  <a:pt x="1693977" y="0"/>
                </a:lnTo>
                <a:lnTo>
                  <a:pt x="1693977" y="1693977"/>
                </a:lnTo>
                <a:lnTo>
                  <a:pt x="0" y="169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